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7" r:id="rId1"/>
  </p:sldMasterIdLst>
  <p:notesMasterIdLst>
    <p:notesMasterId r:id="rId40"/>
  </p:notesMasterIdLst>
  <p:sldIdLst>
    <p:sldId id="256" r:id="rId2"/>
    <p:sldId id="257" r:id="rId3"/>
    <p:sldId id="284" r:id="rId4"/>
    <p:sldId id="285" r:id="rId5"/>
    <p:sldId id="282" r:id="rId6"/>
    <p:sldId id="288" r:id="rId7"/>
    <p:sldId id="286" r:id="rId8"/>
    <p:sldId id="287" r:id="rId9"/>
    <p:sldId id="283" r:id="rId10"/>
    <p:sldId id="289" r:id="rId11"/>
    <p:sldId id="259" r:id="rId12"/>
    <p:sldId id="260" r:id="rId13"/>
    <p:sldId id="261" r:id="rId14"/>
    <p:sldId id="262" r:id="rId15"/>
    <p:sldId id="290" r:id="rId16"/>
    <p:sldId id="263" r:id="rId17"/>
    <p:sldId id="264" r:id="rId18"/>
    <p:sldId id="291" r:id="rId19"/>
    <p:sldId id="265" r:id="rId20"/>
    <p:sldId id="293" r:id="rId21"/>
    <p:sldId id="266" r:id="rId22"/>
    <p:sldId id="294" r:id="rId23"/>
    <p:sldId id="267" r:id="rId24"/>
    <p:sldId id="268" r:id="rId25"/>
    <p:sldId id="295" r:id="rId26"/>
    <p:sldId id="269" r:id="rId27"/>
    <p:sldId id="296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92" r:id="rId38"/>
    <p:sldId id="280" r:id="rId3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8C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47"/>
    <p:restoredTop sz="94700"/>
  </p:normalViewPr>
  <p:slideViewPr>
    <p:cSldViewPr snapToGrid="0" snapToObjects="1">
      <p:cViewPr>
        <p:scale>
          <a:sx n="80" d="100"/>
          <a:sy n="80" d="100"/>
        </p:scale>
        <p:origin x="-1522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814034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2984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79889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16</a:t>
            </a:fld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17</a:t>
            </a:fld>
            <a:endParaRPr lang="en-GB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97955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04402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6528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37508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25788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98478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9608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1989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6046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852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7946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6481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9402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ada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hape 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650" y="210786"/>
            <a:ext cx="807804" cy="309757"/>
          </a:xfrm>
          <a:prstGeom prst="rect">
            <a:avLst/>
          </a:prstGeom>
          <a:noFill/>
          <a:ln>
            <a:noFill/>
          </a:ln>
          <a:effectLst>
            <a:outerShdw sx="1000" sy="1000" algn="ctr" rotWithShape="0">
              <a:srgbClr val="000000"/>
            </a:outerShdw>
          </a:effectLst>
        </p:spPr>
      </p:pic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0" y="1548446"/>
            <a:ext cx="3301998" cy="754914"/>
          </a:xfrm>
          <a:prstGeom prst="rect">
            <a:avLst/>
          </a:prstGeom>
          <a:solidFill>
            <a:srgbClr val="3493DB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pic>
        <p:nvPicPr>
          <p:cNvPr id="14" name="Shape 14" descr="C:\Users\igo\Desktop\logo-comunytek-claim-rgb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8650" y="198000"/>
            <a:ext cx="1162800" cy="33441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/>
          <p:nvPr/>
        </p:nvSpPr>
        <p:spPr>
          <a:xfrm>
            <a:off x="0" y="6413553"/>
            <a:ext cx="9144000" cy="485773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ftr" idx="11"/>
          </p:nvPr>
        </p:nvSpPr>
        <p:spPr>
          <a:xfrm>
            <a:off x="8720825" y="6525025"/>
            <a:ext cx="321418" cy="2876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/>
          <p:nvPr/>
        </p:nvSpPr>
        <p:spPr>
          <a:xfrm>
            <a:off x="5634726" y="6522644"/>
            <a:ext cx="3086099" cy="287687"/>
          </a:xfrm>
          <a:prstGeom prst="rect">
            <a:avLst/>
          </a:prstGeom>
          <a:noFill/>
          <a:ln>
            <a:noFill/>
          </a:ln>
        </p:spPr>
        <p:txBody>
          <a:bodyPr lIns="91425" tIns="45700" rIns="0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GB" sz="900" b="1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¿QUÉ ES BLOCKCHAIN?</a:t>
            </a:r>
            <a:r>
              <a:rPr lang="en-GB" sz="900" b="1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</a:p>
        </p:txBody>
      </p:sp>
      <p:sp>
        <p:nvSpPr>
          <p:cNvPr id="18" name="Shape 18"/>
          <p:cNvSpPr txBox="1"/>
          <p:nvPr/>
        </p:nvSpPr>
        <p:spPr>
          <a:xfrm>
            <a:off x="82709" y="6522644"/>
            <a:ext cx="812665" cy="287687"/>
          </a:xfrm>
          <a:prstGeom prst="rect">
            <a:avLst/>
          </a:prstGeom>
          <a:noFill/>
          <a:ln>
            <a:noFill/>
          </a:ln>
        </p:spPr>
        <p:txBody>
          <a:bodyPr lIns="91425" tIns="45700" rIns="0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GB" sz="9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COMUNYTEK |</a:t>
            </a:r>
          </a:p>
        </p:txBody>
      </p:sp>
      <p:sp>
        <p:nvSpPr>
          <p:cNvPr id="19" name="Shape 19"/>
          <p:cNvSpPr txBox="1"/>
          <p:nvPr/>
        </p:nvSpPr>
        <p:spPr>
          <a:xfrm>
            <a:off x="938528" y="6532167"/>
            <a:ext cx="812665" cy="287687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95A5A6"/>
              </a:buClr>
              <a:buSzPct val="25000"/>
              <a:buFont typeface="Calibri"/>
              <a:buNone/>
            </a:pPr>
            <a:r>
              <a:rPr lang="en-GB" sz="900" b="1" i="0" u="none" strike="noStrike" cap="none" dirty="0" smtClean="0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002PR059R01</a:t>
            </a:r>
            <a:endParaRPr lang="en-GB" sz="900" b="1" i="0" u="none" strike="noStrike" cap="none" dirty="0">
              <a:solidFill>
                <a:srgbClr val="95A5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olo Texto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890962" y="1319361"/>
            <a:ext cx="7636932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44450" algn="l" rtl="0">
              <a:lnSpc>
                <a:spcPct val="90000"/>
              </a:lnSpc>
              <a:spcBef>
                <a:spcPts val="1000"/>
              </a:spcBef>
              <a:buClr>
                <a:srgbClr val="3493DB"/>
              </a:buClr>
              <a:buSzPct val="100000"/>
              <a:buFont typeface="Noto Sans Symbols"/>
              <a:buChar char="✓"/>
              <a:defRPr sz="20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500"/>
              </a:spcBef>
              <a:buClr>
                <a:srgbClr val="3498DB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69850" algn="l" rtl="0">
              <a:lnSpc>
                <a:spcPct val="90000"/>
              </a:lnSpc>
              <a:spcBef>
                <a:spcPts val="500"/>
              </a:spcBef>
              <a:buClr>
                <a:srgbClr val="3493DB"/>
              </a:buClr>
              <a:buSzPct val="100000"/>
              <a:buFont typeface="Courier New"/>
              <a:buChar char="o"/>
              <a:defRPr sz="16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2550" algn="l" rtl="0">
              <a:lnSpc>
                <a:spcPct val="90000"/>
              </a:lnSpc>
              <a:spcBef>
                <a:spcPts val="500"/>
              </a:spcBef>
              <a:buClr>
                <a:srgbClr val="3493DB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9525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2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/>
          <p:nvPr/>
        </p:nvSpPr>
        <p:spPr>
          <a:xfrm>
            <a:off x="0" y="0"/>
            <a:ext cx="9153059" cy="691516"/>
          </a:xfrm>
          <a:prstGeom prst="rect">
            <a:avLst/>
          </a:prstGeom>
          <a:solidFill>
            <a:srgbClr val="3493DB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629150" y="8484"/>
            <a:ext cx="4413094" cy="6576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pic>
        <p:nvPicPr>
          <p:cNvPr id="24" name="Shape 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650" y="162000"/>
            <a:ext cx="1163780" cy="334693"/>
          </a:xfrm>
          <a:prstGeom prst="rect">
            <a:avLst/>
          </a:prstGeom>
          <a:noFill/>
          <a:ln>
            <a:noFill/>
          </a:ln>
          <a:effectLst>
            <a:outerShdw sx="1000" sy="1000" algn="ctr" rotWithShape="0">
              <a:srgbClr val="000000"/>
            </a:outerShdw>
          </a:effectLst>
        </p:spPr>
      </p:pic>
      <p:sp>
        <p:nvSpPr>
          <p:cNvPr id="25" name="Shape 25"/>
          <p:cNvSpPr/>
          <p:nvPr/>
        </p:nvSpPr>
        <p:spPr>
          <a:xfrm>
            <a:off x="0" y="6413553"/>
            <a:ext cx="9144000" cy="485773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Shape 26"/>
          <p:cNvSpPr txBox="1">
            <a:spLocks noGrp="1"/>
          </p:cNvSpPr>
          <p:nvPr>
            <p:ph type="ftr" idx="11"/>
          </p:nvPr>
        </p:nvSpPr>
        <p:spPr>
          <a:xfrm>
            <a:off x="8720825" y="6525025"/>
            <a:ext cx="321418" cy="2876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/>
          <p:nvPr/>
        </p:nvSpPr>
        <p:spPr>
          <a:xfrm>
            <a:off x="5634726" y="6522644"/>
            <a:ext cx="3086099" cy="287687"/>
          </a:xfrm>
          <a:prstGeom prst="rect">
            <a:avLst/>
          </a:prstGeom>
          <a:noFill/>
          <a:ln>
            <a:noFill/>
          </a:ln>
        </p:spPr>
        <p:txBody>
          <a:bodyPr lIns="91425" tIns="45700" rIns="0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GB" sz="900"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¿QUÉ ES BLOCKCHAIN?</a:t>
            </a:r>
            <a:r>
              <a:rPr lang="en-GB" sz="9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</a:p>
        </p:txBody>
      </p:sp>
      <p:sp>
        <p:nvSpPr>
          <p:cNvPr id="28" name="Shape 28"/>
          <p:cNvSpPr txBox="1"/>
          <p:nvPr/>
        </p:nvSpPr>
        <p:spPr>
          <a:xfrm>
            <a:off x="82709" y="6522644"/>
            <a:ext cx="812665" cy="287687"/>
          </a:xfrm>
          <a:prstGeom prst="rect">
            <a:avLst/>
          </a:prstGeom>
          <a:noFill/>
          <a:ln>
            <a:noFill/>
          </a:ln>
        </p:spPr>
        <p:txBody>
          <a:bodyPr lIns="91425" tIns="45700" rIns="0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GB" sz="9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COMUNYTEK |</a:t>
            </a:r>
          </a:p>
        </p:txBody>
      </p:sp>
      <p:sp>
        <p:nvSpPr>
          <p:cNvPr id="11" name="Shape 19"/>
          <p:cNvSpPr txBox="1"/>
          <p:nvPr userDrawn="1"/>
        </p:nvSpPr>
        <p:spPr>
          <a:xfrm>
            <a:off x="938528" y="6532167"/>
            <a:ext cx="812665" cy="287687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95A5A6"/>
              </a:buClr>
              <a:buSzPct val="25000"/>
              <a:buFont typeface="Calibri"/>
              <a:buNone/>
            </a:pPr>
            <a:r>
              <a:rPr lang="en-GB" sz="900" b="1" i="0" u="none" strike="noStrike" cap="none" dirty="0" smtClean="0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002PR059R01</a:t>
            </a:r>
            <a:endParaRPr lang="en-GB" sz="900" b="1" i="0" u="none" strike="noStrike" cap="none" dirty="0">
              <a:solidFill>
                <a:srgbClr val="95A5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o a dos Columnas - Subtítulo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858000" y="751531"/>
            <a:ext cx="2285999" cy="429090"/>
          </a:xfrm>
          <a:prstGeom prst="rect">
            <a:avLst/>
          </a:prstGeom>
          <a:solidFill>
            <a:srgbClr val="95A5A6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Calibri"/>
              <a:buNone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11430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2700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6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3970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4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5240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2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628650" y="1495487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44450" algn="l" rtl="0">
              <a:lnSpc>
                <a:spcPct val="90000"/>
              </a:lnSpc>
              <a:spcBef>
                <a:spcPts val="1000"/>
              </a:spcBef>
              <a:buClr>
                <a:srgbClr val="7F8C8D"/>
              </a:buClr>
              <a:buSzPct val="100000"/>
              <a:buFont typeface="Calibri"/>
              <a:buChar char="•"/>
              <a:defRPr sz="20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6985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6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255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4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9525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2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3"/>
          </p:nvPr>
        </p:nvSpPr>
        <p:spPr>
          <a:xfrm>
            <a:off x="4629150" y="1495487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44450" algn="l" rtl="0">
              <a:lnSpc>
                <a:spcPct val="90000"/>
              </a:lnSpc>
              <a:spcBef>
                <a:spcPts val="1000"/>
              </a:spcBef>
              <a:buClr>
                <a:srgbClr val="7F8C8D"/>
              </a:buClr>
              <a:buSzPct val="100000"/>
              <a:buFont typeface="Calibri"/>
              <a:buChar char="•"/>
              <a:defRPr sz="20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6985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6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255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4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9525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2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/>
          <p:nvPr/>
        </p:nvSpPr>
        <p:spPr>
          <a:xfrm>
            <a:off x="0" y="0"/>
            <a:ext cx="9153059" cy="691516"/>
          </a:xfrm>
          <a:prstGeom prst="rect">
            <a:avLst/>
          </a:prstGeom>
          <a:solidFill>
            <a:srgbClr val="3493DB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4629150" y="8484"/>
            <a:ext cx="4413094" cy="6576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pic>
        <p:nvPicPr>
          <p:cNvPr id="36" name="Shape 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650" y="162000"/>
            <a:ext cx="1163780" cy="334693"/>
          </a:xfrm>
          <a:prstGeom prst="rect">
            <a:avLst/>
          </a:prstGeom>
          <a:noFill/>
          <a:ln>
            <a:noFill/>
          </a:ln>
          <a:effectLst>
            <a:outerShdw sx="1000" sy="1000" algn="ctr" rotWithShape="0">
              <a:srgbClr val="000000"/>
            </a:outerShdw>
          </a:effectLst>
        </p:spPr>
      </p:pic>
      <p:sp>
        <p:nvSpPr>
          <p:cNvPr id="37" name="Shape 37"/>
          <p:cNvSpPr/>
          <p:nvPr/>
        </p:nvSpPr>
        <p:spPr>
          <a:xfrm>
            <a:off x="0" y="6413553"/>
            <a:ext cx="9144000" cy="485773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8720825" y="6525025"/>
            <a:ext cx="321418" cy="2876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/>
          <p:nvPr/>
        </p:nvSpPr>
        <p:spPr>
          <a:xfrm>
            <a:off x="82709" y="6522644"/>
            <a:ext cx="812665" cy="287687"/>
          </a:xfrm>
          <a:prstGeom prst="rect">
            <a:avLst/>
          </a:prstGeom>
          <a:noFill/>
          <a:ln>
            <a:noFill/>
          </a:ln>
        </p:spPr>
        <p:txBody>
          <a:bodyPr lIns="91425" tIns="45700" rIns="0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GB" sz="9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COMUNYTEK |</a:t>
            </a:r>
          </a:p>
        </p:txBody>
      </p:sp>
      <p:sp>
        <p:nvSpPr>
          <p:cNvPr id="13" name="Shape 19"/>
          <p:cNvSpPr txBox="1"/>
          <p:nvPr userDrawn="1"/>
        </p:nvSpPr>
        <p:spPr>
          <a:xfrm>
            <a:off x="938528" y="6532167"/>
            <a:ext cx="812665" cy="287687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95A5A6"/>
              </a:buClr>
              <a:buSzPct val="25000"/>
              <a:buFont typeface="Calibri"/>
              <a:buNone/>
            </a:pPr>
            <a:r>
              <a:rPr lang="en-GB" sz="900" b="1" i="0" u="none" strike="noStrike" cap="none" dirty="0" smtClean="0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002PR059R01</a:t>
            </a:r>
            <a:endParaRPr lang="en-GB" sz="900" b="1" i="0" u="none" strike="noStrike" cap="none" dirty="0">
              <a:solidFill>
                <a:srgbClr val="95A5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17"/>
          <p:cNvSpPr txBox="1"/>
          <p:nvPr userDrawn="1"/>
        </p:nvSpPr>
        <p:spPr>
          <a:xfrm>
            <a:off x="5634726" y="6522644"/>
            <a:ext cx="3086099" cy="287687"/>
          </a:xfrm>
          <a:prstGeom prst="rect">
            <a:avLst/>
          </a:prstGeom>
          <a:noFill/>
          <a:ln>
            <a:noFill/>
          </a:ln>
        </p:spPr>
        <p:txBody>
          <a:bodyPr lIns="91425" tIns="45700" rIns="0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GB" sz="900" b="1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¿QUÉ ES BLOCKCHAIN?</a:t>
            </a:r>
            <a:r>
              <a:rPr lang="en-GB" sz="900" b="1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adilla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pic" idx="2"/>
          </p:nvPr>
        </p:nvSpPr>
        <p:spPr>
          <a:xfrm>
            <a:off x="3533171" y="1548445"/>
            <a:ext cx="5610827" cy="40427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101600" algn="l" rtl="0">
              <a:lnSpc>
                <a:spcPct val="90000"/>
              </a:lnSpc>
              <a:spcBef>
                <a:spcPts val="1000"/>
              </a:spcBef>
              <a:buClr>
                <a:srgbClr val="7F8C8D"/>
              </a:buClr>
              <a:buSzPct val="100000"/>
              <a:buFont typeface="Calibri"/>
              <a:buChar char="•"/>
              <a:defRPr sz="20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11430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2700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6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3970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4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5240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2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0" y="1548446"/>
            <a:ext cx="3301998" cy="754914"/>
          </a:xfrm>
          <a:prstGeom prst="rect">
            <a:avLst/>
          </a:prstGeom>
          <a:solidFill>
            <a:srgbClr val="3493DB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-9058" y="2496156"/>
            <a:ext cx="2630347" cy="603538"/>
          </a:xfrm>
          <a:prstGeom prst="rect">
            <a:avLst/>
          </a:prstGeom>
          <a:solidFill>
            <a:srgbClr val="95A5A6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11430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2700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6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3970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4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5240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2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6" name="Shape 46" descr="C:\Users\igo\Desktop\logo-comunytek-claim-rgb-0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650" y="198000"/>
            <a:ext cx="1162800" cy="334412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Shape 47"/>
          <p:cNvSpPr/>
          <p:nvPr/>
        </p:nvSpPr>
        <p:spPr>
          <a:xfrm>
            <a:off x="0" y="6413553"/>
            <a:ext cx="9144000" cy="485773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8720825" y="6525025"/>
            <a:ext cx="321418" cy="2876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/>
          <p:nvPr/>
        </p:nvSpPr>
        <p:spPr>
          <a:xfrm>
            <a:off x="82709" y="6527406"/>
            <a:ext cx="812665" cy="287687"/>
          </a:xfrm>
          <a:prstGeom prst="rect">
            <a:avLst/>
          </a:prstGeom>
          <a:noFill/>
          <a:ln>
            <a:noFill/>
          </a:ln>
        </p:spPr>
        <p:txBody>
          <a:bodyPr lIns="91425" tIns="45700" rIns="0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GB" sz="9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COMUNYTEK |</a:t>
            </a:r>
          </a:p>
        </p:txBody>
      </p:sp>
      <p:sp>
        <p:nvSpPr>
          <p:cNvPr id="11" name="Shape 19"/>
          <p:cNvSpPr txBox="1"/>
          <p:nvPr userDrawn="1"/>
        </p:nvSpPr>
        <p:spPr>
          <a:xfrm>
            <a:off x="938528" y="6527406"/>
            <a:ext cx="812665" cy="287687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95A5A6"/>
              </a:buClr>
              <a:buSzPct val="25000"/>
              <a:buFont typeface="Calibri"/>
              <a:buNone/>
            </a:pPr>
            <a:r>
              <a:rPr lang="en-GB" sz="900" b="1" i="0" u="none" strike="noStrike" cap="none" dirty="0" smtClean="0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002PR059R01</a:t>
            </a:r>
            <a:endParaRPr lang="en-GB" sz="900" b="1" i="0" u="none" strike="noStrike" cap="none" dirty="0">
              <a:solidFill>
                <a:srgbClr val="95A5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17"/>
          <p:cNvSpPr txBox="1"/>
          <p:nvPr userDrawn="1"/>
        </p:nvSpPr>
        <p:spPr>
          <a:xfrm>
            <a:off x="5634726" y="6527406"/>
            <a:ext cx="3086099" cy="287687"/>
          </a:xfrm>
          <a:prstGeom prst="rect">
            <a:avLst/>
          </a:prstGeom>
          <a:noFill/>
          <a:ln>
            <a:noFill/>
          </a:ln>
        </p:spPr>
        <p:txBody>
          <a:bodyPr lIns="91425" tIns="45700" rIns="0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GB" sz="900" b="1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¿QUÉ ES BLOCKCHAIN?</a:t>
            </a:r>
            <a:r>
              <a:rPr lang="en-GB" sz="900" b="1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 Image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pic" idx="2"/>
          </p:nvPr>
        </p:nvSpPr>
        <p:spPr>
          <a:xfrm>
            <a:off x="632222" y="1267351"/>
            <a:ext cx="7879556" cy="4351338"/>
          </a:xfrm>
          <a:prstGeom prst="rect">
            <a:avLst/>
          </a:prstGeom>
          <a:noFill/>
          <a:ln w="38100" cap="flat" cmpd="sng">
            <a:solidFill>
              <a:srgbClr val="ECF0F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228600" marR="0" lvl="0" indent="-101600" algn="l" rtl="0">
              <a:lnSpc>
                <a:spcPct val="90000"/>
              </a:lnSpc>
              <a:spcBef>
                <a:spcPts val="1000"/>
              </a:spcBef>
              <a:buClr>
                <a:srgbClr val="7F8C8D"/>
              </a:buClr>
              <a:buSzPct val="100000"/>
              <a:buFont typeface="Calibri"/>
              <a:buChar char="•"/>
              <a:defRPr sz="20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11430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2700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6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3970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4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5240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2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/>
          <p:nvPr/>
        </p:nvSpPr>
        <p:spPr>
          <a:xfrm>
            <a:off x="0" y="0"/>
            <a:ext cx="9153059" cy="691516"/>
          </a:xfrm>
          <a:prstGeom prst="rect">
            <a:avLst/>
          </a:prstGeom>
          <a:solidFill>
            <a:srgbClr val="3493DB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4629150" y="8484"/>
            <a:ext cx="4413094" cy="6576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pic>
        <p:nvPicPr>
          <p:cNvPr id="56" name="Shape 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650" y="162000"/>
            <a:ext cx="1163780" cy="334693"/>
          </a:xfrm>
          <a:prstGeom prst="rect">
            <a:avLst/>
          </a:prstGeom>
          <a:noFill/>
          <a:ln>
            <a:noFill/>
          </a:ln>
          <a:effectLst>
            <a:outerShdw sx="1000" sy="1000" algn="ctr" rotWithShape="0">
              <a:srgbClr val="000000"/>
            </a:outerShdw>
          </a:effectLst>
        </p:spPr>
      </p:pic>
      <p:sp>
        <p:nvSpPr>
          <p:cNvPr id="57" name="Shape 57"/>
          <p:cNvSpPr/>
          <p:nvPr/>
        </p:nvSpPr>
        <p:spPr>
          <a:xfrm>
            <a:off x="0" y="6413553"/>
            <a:ext cx="9144000" cy="485773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8720825" y="6525025"/>
            <a:ext cx="321418" cy="2876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/>
          <p:nvPr/>
        </p:nvSpPr>
        <p:spPr>
          <a:xfrm>
            <a:off x="5634726" y="6522644"/>
            <a:ext cx="3086099" cy="287687"/>
          </a:xfrm>
          <a:prstGeom prst="rect">
            <a:avLst/>
          </a:prstGeom>
          <a:noFill/>
          <a:ln>
            <a:noFill/>
          </a:ln>
        </p:spPr>
        <p:txBody>
          <a:bodyPr lIns="91425" tIns="45700" rIns="0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GB" sz="900"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¿QUÉ ES BLOCKCHAIN?</a:t>
            </a:r>
            <a:r>
              <a:rPr lang="en-GB" sz="9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</a:p>
        </p:txBody>
      </p:sp>
      <p:sp>
        <p:nvSpPr>
          <p:cNvPr id="60" name="Shape 60"/>
          <p:cNvSpPr txBox="1"/>
          <p:nvPr/>
        </p:nvSpPr>
        <p:spPr>
          <a:xfrm>
            <a:off x="82709" y="6522644"/>
            <a:ext cx="812665" cy="287687"/>
          </a:xfrm>
          <a:prstGeom prst="rect">
            <a:avLst/>
          </a:prstGeom>
          <a:noFill/>
          <a:ln>
            <a:noFill/>
          </a:ln>
        </p:spPr>
        <p:txBody>
          <a:bodyPr lIns="91425" tIns="45700" rIns="0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GB" sz="900" b="1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COMUNYTEK |</a:t>
            </a:r>
          </a:p>
        </p:txBody>
      </p:sp>
      <p:sp>
        <p:nvSpPr>
          <p:cNvPr id="11" name="Shape 19"/>
          <p:cNvSpPr txBox="1"/>
          <p:nvPr userDrawn="1"/>
        </p:nvSpPr>
        <p:spPr>
          <a:xfrm>
            <a:off x="938528" y="6532167"/>
            <a:ext cx="812665" cy="287687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95A5A6"/>
              </a:buClr>
              <a:buSzPct val="25000"/>
              <a:buFont typeface="Calibri"/>
              <a:buNone/>
            </a:pPr>
            <a:r>
              <a:rPr lang="en-GB" sz="900" b="1" i="0" u="none" strike="noStrike" cap="none" dirty="0" smtClean="0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002PR059R01</a:t>
            </a:r>
            <a:endParaRPr lang="en-GB" sz="900" b="1" i="0" u="none" strike="noStrike" cap="none" dirty="0">
              <a:solidFill>
                <a:srgbClr val="95A5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 Imagene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632222" y="1267351"/>
            <a:ext cx="3882628" cy="4351338"/>
          </a:xfrm>
          <a:prstGeom prst="rect">
            <a:avLst/>
          </a:prstGeom>
          <a:noFill/>
          <a:ln w="38100" cap="flat" cmpd="sng">
            <a:solidFill>
              <a:srgbClr val="ECF0F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228600" marR="0" lvl="0" indent="-101600" algn="l" rtl="0">
              <a:lnSpc>
                <a:spcPct val="90000"/>
              </a:lnSpc>
              <a:spcBef>
                <a:spcPts val="1000"/>
              </a:spcBef>
              <a:buClr>
                <a:srgbClr val="7F8C8D"/>
              </a:buClr>
              <a:buSzPct val="100000"/>
              <a:buFont typeface="Calibri"/>
              <a:buChar char="•"/>
              <a:defRPr sz="20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11430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2700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6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3970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4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5240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2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>
            <a:spLocks noGrp="1"/>
          </p:cNvSpPr>
          <p:nvPr>
            <p:ph type="pic" idx="3"/>
          </p:nvPr>
        </p:nvSpPr>
        <p:spPr>
          <a:xfrm>
            <a:off x="4629150" y="1267351"/>
            <a:ext cx="3882628" cy="4351338"/>
          </a:xfrm>
          <a:prstGeom prst="rect">
            <a:avLst/>
          </a:prstGeom>
          <a:noFill/>
          <a:ln w="38100" cap="flat" cmpd="sng">
            <a:solidFill>
              <a:srgbClr val="ECF0F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228600" marR="0" lvl="0" indent="-101600" algn="l" rtl="0">
              <a:lnSpc>
                <a:spcPct val="90000"/>
              </a:lnSpc>
              <a:spcBef>
                <a:spcPts val="1000"/>
              </a:spcBef>
              <a:buClr>
                <a:srgbClr val="7F8C8D"/>
              </a:buClr>
              <a:buSzPct val="100000"/>
              <a:buFont typeface="Calibri"/>
              <a:buChar char="•"/>
              <a:defRPr sz="20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11430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2700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6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3970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4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5240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2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/>
          <p:nvPr/>
        </p:nvSpPr>
        <p:spPr>
          <a:xfrm>
            <a:off x="0" y="0"/>
            <a:ext cx="9153059" cy="691516"/>
          </a:xfrm>
          <a:prstGeom prst="rect">
            <a:avLst/>
          </a:prstGeom>
          <a:solidFill>
            <a:srgbClr val="3493DB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4629150" y="8484"/>
            <a:ext cx="4413094" cy="6576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pic>
        <p:nvPicPr>
          <p:cNvPr id="67" name="Shape 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650" y="162000"/>
            <a:ext cx="1163780" cy="334693"/>
          </a:xfrm>
          <a:prstGeom prst="rect">
            <a:avLst/>
          </a:prstGeom>
          <a:noFill/>
          <a:ln>
            <a:noFill/>
          </a:ln>
          <a:effectLst>
            <a:outerShdw sx="1000" sy="1000" algn="ctr" rotWithShape="0">
              <a:srgbClr val="000000"/>
            </a:outerShdw>
          </a:effectLst>
        </p:spPr>
      </p:pic>
      <p:sp>
        <p:nvSpPr>
          <p:cNvPr id="68" name="Shape 68"/>
          <p:cNvSpPr/>
          <p:nvPr/>
        </p:nvSpPr>
        <p:spPr>
          <a:xfrm>
            <a:off x="0" y="6413553"/>
            <a:ext cx="9144000" cy="485773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>
            <a:off x="8720825" y="6525025"/>
            <a:ext cx="321418" cy="2876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50"/>
          <p:cNvSpPr txBox="1"/>
          <p:nvPr userDrawn="1"/>
        </p:nvSpPr>
        <p:spPr>
          <a:xfrm>
            <a:off x="82709" y="6527406"/>
            <a:ext cx="812665" cy="287687"/>
          </a:xfrm>
          <a:prstGeom prst="rect">
            <a:avLst/>
          </a:prstGeom>
          <a:noFill/>
          <a:ln>
            <a:noFill/>
          </a:ln>
        </p:spPr>
        <p:txBody>
          <a:bodyPr lIns="91425" tIns="45700" rIns="0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GB" sz="9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COMUNYTEK |</a:t>
            </a:r>
          </a:p>
        </p:txBody>
      </p:sp>
      <p:sp>
        <p:nvSpPr>
          <p:cNvPr id="14" name="Shape 19"/>
          <p:cNvSpPr txBox="1"/>
          <p:nvPr userDrawn="1"/>
        </p:nvSpPr>
        <p:spPr>
          <a:xfrm>
            <a:off x="938528" y="6527406"/>
            <a:ext cx="812665" cy="287687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95A5A6"/>
              </a:buClr>
              <a:buSzPct val="25000"/>
              <a:buFont typeface="Calibri"/>
              <a:buNone/>
            </a:pPr>
            <a:r>
              <a:rPr lang="en-GB" sz="900" b="1" i="0" u="none" strike="noStrike" cap="none" dirty="0" smtClean="0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002PR059R01</a:t>
            </a:r>
            <a:endParaRPr lang="en-GB" sz="900" b="1" i="0" u="none" strike="noStrike" cap="none" dirty="0">
              <a:solidFill>
                <a:srgbClr val="95A5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Shape 17"/>
          <p:cNvSpPr txBox="1"/>
          <p:nvPr userDrawn="1"/>
        </p:nvSpPr>
        <p:spPr>
          <a:xfrm>
            <a:off x="5634726" y="6527406"/>
            <a:ext cx="3086099" cy="287687"/>
          </a:xfrm>
          <a:prstGeom prst="rect">
            <a:avLst/>
          </a:prstGeom>
          <a:noFill/>
          <a:ln>
            <a:noFill/>
          </a:ln>
        </p:spPr>
        <p:txBody>
          <a:bodyPr lIns="91425" tIns="45700" rIns="0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GB" sz="900" b="1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¿QUÉ ES BLOCKCHAIN?</a:t>
            </a:r>
            <a:r>
              <a:rPr lang="en-GB" sz="900" b="1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Imagene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/>
          </p:cNvSpPr>
          <p:nvPr>
            <p:ph type="pic" idx="2"/>
          </p:nvPr>
        </p:nvSpPr>
        <p:spPr>
          <a:xfrm>
            <a:off x="632222" y="1267351"/>
            <a:ext cx="1682353" cy="4351338"/>
          </a:xfrm>
          <a:prstGeom prst="rect">
            <a:avLst/>
          </a:prstGeom>
          <a:noFill/>
          <a:ln w="38100" cap="flat" cmpd="sng">
            <a:solidFill>
              <a:srgbClr val="ECF0F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228600" marR="0" lvl="0" indent="-101600" algn="l" rtl="0">
              <a:lnSpc>
                <a:spcPct val="90000"/>
              </a:lnSpc>
              <a:spcBef>
                <a:spcPts val="1000"/>
              </a:spcBef>
              <a:buClr>
                <a:srgbClr val="7F8C8D"/>
              </a:buClr>
              <a:buSzPct val="100000"/>
              <a:buFont typeface="Calibri"/>
              <a:buChar char="•"/>
              <a:defRPr sz="20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11430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2700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6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3970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4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5240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2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pic" idx="3"/>
          </p:nvPr>
        </p:nvSpPr>
        <p:spPr>
          <a:xfrm>
            <a:off x="4629150" y="1267351"/>
            <a:ext cx="3882628" cy="4351338"/>
          </a:xfrm>
          <a:prstGeom prst="rect">
            <a:avLst/>
          </a:prstGeom>
          <a:noFill/>
          <a:ln w="38100" cap="flat" cmpd="sng">
            <a:solidFill>
              <a:srgbClr val="ECF0F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228600" marR="0" lvl="0" indent="-101600" algn="l" rtl="0">
              <a:lnSpc>
                <a:spcPct val="90000"/>
              </a:lnSpc>
              <a:spcBef>
                <a:spcPts val="1000"/>
              </a:spcBef>
              <a:buClr>
                <a:srgbClr val="7F8C8D"/>
              </a:buClr>
              <a:buSzPct val="100000"/>
              <a:buFont typeface="Calibri"/>
              <a:buChar char="•"/>
              <a:defRPr sz="20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11430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2700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6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3970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4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5240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2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>
            <a:spLocks noGrp="1"/>
          </p:cNvSpPr>
          <p:nvPr>
            <p:ph type="pic" idx="4"/>
          </p:nvPr>
        </p:nvSpPr>
        <p:spPr>
          <a:xfrm>
            <a:off x="2623791" y="1267351"/>
            <a:ext cx="1682353" cy="4351338"/>
          </a:xfrm>
          <a:prstGeom prst="rect">
            <a:avLst/>
          </a:prstGeom>
          <a:noFill/>
          <a:ln w="38100" cap="flat" cmpd="sng">
            <a:solidFill>
              <a:srgbClr val="ECF0F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228600" marR="0" lvl="0" indent="-101600" algn="l" rtl="0">
              <a:lnSpc>
                <a:spcPct val="90000"/>
              </a:lnSpc>
              <a:spcBef>
                <a:spcPts val="1000"/>
              </a:spcBef>
              <a:buClr>
                <a:srgbClr val="7F8C8D"/>
              </a:buClr>
              <a:buSzPct val="100000"/>
              <a:buFont typeface="Calibri"/>
              <a:buChar char="•"/>
              <a:defRPr sz="20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11430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2700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6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3970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4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5240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2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/>
          <p:nvPr/>
        </p:nvSpPr>
        <p:spPr>
          <a:xfrm>
            <a:off x="0" y="0"/>
            <a:ext cx="9153059" cy="691516"/>
          </a:xfrm>
          <a:prstGeom prst="rect">
            <a:avLst/>
          </a:prstGeom>
          <a:solidFill>
            <a:srgbClr val="3493DB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629150" y="8484"/>
            <a:ext cx="4413094" cy="6576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pic>
        <p:nvPicPr>
          <p:cNvPr id="79" name="Shape 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650" y="162000"/>
            <a:ext cx="1163780" cy="334693"/>
          </a:xfrm>
          <a:prstGeom prst="rect">
            <a:avLst/>
          </a:prstGeom>
          <a:noFill/>
          <a:ln>
            <a:noFill/>
          </a:ln>
          <a:effectLst>
            <a:outerShdw sx="1000" sy="1000" algn="ctr" rotWithShape="0">
              <a:srgbClr val="000000"/>
            </a:outerShdw>
          </a:effectLst>
        </p:spPr>
      </p:pic>
      <p:sp>
        <p:nvSpPr>
          <p:cNvPr id="80" name="Shape 80"/>
          <p:cNvSpPr/>
          <p:nvPr/>
        </p:nvSpPr>
        <p:spPr>
          <a:xfrm>
            <a:off x="0" y="6413553"/>
            <a:ext cx="9144000" cy="485773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8720825" y="6525025"/>
            <a:ext cx="321418" cy="2876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50"/>
          <p:cNvSpPr txBox="1"/>
          <p:nvPr userDrawn="1"/>
        </p:nvSpPr>
        <p:spPr>
          <a:xfrm>
            <a:off x="82709" y="6527406"/>
            <a:ext cx="812665" cy="287687"/>
          </a:xfrm>
          <a:prstGeom prst="rect">
            <a:avLst/>
          </a:prstGeom>
          <a:noFill/>
          <a:ln>
            <a:noFill/>
          </a:ln>
        </p:spPr>
        <p:txBody>
          <a:bodyPr lIns="91425" tIns="45700" rIns="0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GB" sz="9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COMUNYTEK |</a:t>
            </a:r>
          </a:p>
        </p:txBody>
      </p:sp>
      <p:sp>
        <p:nvSpPr>
          <p:cNvPr id="14" name="Shape 19"/>
          <p:cNvSpPr txBox="1"/>
          <p:nvPr userDrawn="1"/>
        </p:nvSpPr>
        <p:spPr>
          <a:xfrm>
            <a:off x="938528" y="6527406"/>
            <a:ext cx="812665" cy="287687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95A5A6"/>
              </a:buClr>
              <a:buSzPct val="25000"/>
              <a:buFont typeface="Calibri"/>
              <a:buNone/>
            </a:pPr>
            <a:r>
              <a:rPr lang="en-GB" sz="900" b="1" i="0" u="none" strike="noStrike" cap="none" dirty="0" smtClean="0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002PR059R01</a:t>
            </a:r>
            <a:endParaRPr lang="en-GB" sz="900" b="1" i="0" u="none" strike="noStrike" cap="none" dirty="0">
              <a:solidFill>
                <a:srgbClr val="95A5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Shape 17"/>
          <p:cNvSpPr txBox="1"/>
          <p:nvPr userDrawn="1"/>
        </p:nvSpPr>
        <p:spPr>
          <a:xfrm>
            <a:off x="5634726" y="6527406"/>
            <a:ext cx="3086099" cy="287687"/>
          </a:xfrm>
          <a:prstGeom prst="rect">
            <a:avLst/>
          </a:prstGeom>
          <a:noFill/>
          <a:ln>
            <a:noFill/>
          </a:ln>
        </p:spPr>
        <p:txBody>
          <a:bodyPr lIns="91425" tIns="45700" rIns="0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GB" sz="900" b="1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¿QUÉ ES BLOCKCHAIN?</a:t>
            </a:r>
            <a:r>
              <a:rPr lang="en-GB" sz="900" b="1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 Imagenes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type="pic" idx="2"/>
          </p:nvPr>
        </p:nvSpPr>
        <p:spPr>
          <a:xfrm>
            <a:off x="632222" y="1301642"/>
            <a:ext cx="2771060" cy="1975424"/>
          </a:xfrm>
          <a:prstGeom prst="rect">
            <a:avLst/>
          </a:prstGeom>
          <a:noFill/>
          <a:ln w="38100" cap="flat" cmpd="sng">
            <a:solidFill>
              <a:srgbClr val="ECF0F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228600" marR="0" lvl="0" indent="-101600" algn="l" rtl="0">
              <a:lnSpc>
                <a:spcPct val="90000"/>
              </a:lnSpc>
              <a:spcBef>
                <a:spcPts val="1000"/>
              </a:spcBef>
              <a:buClr>
                <a:srgbClr val="7F8C8D"/>
              </a:buClr>
              <a:buSzPct val="100000"/>
              <a:buFont typeface="Calibri"/>
              <a:buChar char="•"/>
              <a:defRPr sz="20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11430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2700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6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3970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4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5240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2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pic" idx="3"/>
          </p:nvPr>
        </p:nvSpPr>
        <p:spPr>
          <a:xfrm>
            <a:off x="632222" y="3661085"/>
            <a:ext cx="2771060" cy="1975424"/>
          </a:xfrm>
          <a:prstGeom prst="rect">
            <a:avLst/>
          </a:prstGeom>
          <a:noFill/>
          <a:ln w="38100" cap="flat" cmpd="sng">
            <a:solidFill>
              <a:srgbClr val="ECF0F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228600" marR="0" lvl="0" indent="-101600" algn="l" rtl="0">
              <a:lnSpc>
                <a:spcPct val="90000"/>
              </a:lnSpc>
              <a:spcBef>
                <a:spcPts val="1000"/>
              </a:spcBef>
              <a:buClr>
                <a:srgbClr val="7F8C8D"/>
              </a:buClr>
              <a:buSzPct val="100000"/>
              <a:buFont typeface="Calibri"/>
              <a:buChar char="•"/>
              <a:defRPr sz="20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11430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2700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6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3970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4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5240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2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Shape 88"/>
          <p:cNvSpPr>
            <a:spLocks noGrp="1"/>
          </p:cNvSpPr>
          <p:nvPr>
            <p:ph type="pic" idx="4"/>
          </p:nvPr>
        </p:nvSpPr>
        <p:spPr>
          <a:xfrm>
            <a:off x="3649742" y="1283654"/>
            <a:ext cx="2771060" cy="1975424"/>
          </a:xfrm>
          <a:prstGeom prst="rect">
            <a:avLst/>
          </a:prstGeom>
          <a:noFill/>
          <a:ln w="38100" cap="flat" cmpd="sng">
            <a:solidFill>
              <a:srgbClr val="ECF0F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228600" marR="0" lvl="0" indent="-101600" algn="l" rtl="0">
              <a:lnSpc>
                <a:spcPct val="90000"/>
              </a:lnSpc>
              <a:spcBef>
                <a:spcPts val="1000"/>
              </a:spcBef>
              <a:buClr>
                <a:srgbClr val="7F8C8D"/>
              </a:buClr>
              <a:buSzPct val="100000"/>
              <a:buFont typeface="Calibri"/>
              <a:buChar char="•"/>
              <a:defRPr sz="20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11430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2700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6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3970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4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5240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2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Shape 89"/>
          <p:cNvSpPr>
            <a:spLocks noGrp="1"/>
          </p:cNvSpPr>
          <p:nvPr>
            <p:ph type="pic" idx="5"/>
          </p:nvPr>
        </p:nvSpPr>
        <p:spPr>
          <a:xfrm>
            <a:off x="3649742" y="3661085"/>
            <a:ext cx="2771060" cy="1975424"/>
          </a:xfrm>
          <a:prstGeom prst="rect">
            <a:avLst/>
          </a:prstGeom>
          <a:noFill/>
          <a:ln w="38100" cap="flat" cmpd="sng">
            <a:solidFill>
              <a:srgbClr val="ECF0F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228600" marR="0" lvl="0" indent="-101600" algn="l" rtl="0">
              <a:lnSpc>
                <a:spcPct val="90000"/>
              </a:lnSpc>
              <a:spcBef>
                <a:spcPts val="1000"/>
              </a:spcBef>
              <a:buClr>
                <a:srgbClr val="7F8C8D"/>
              </a:buClr>
              <a:buSzPct val="100000"/>
              <a:buFont typeface="Calibri"/>
              <a:buChar char="•"/>
              <a:defRPr sz="20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11430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2700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6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3970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4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5240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2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643688" y="1301750"/>
            <a:ext cx="2141935" cy="433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101600" algn="l" rtl="0">
              <a:lnSpc>
                <a:spcPct val="90000"/>
              </a:lnSpc>
              <a:spcBef>
                <a:spcPts val="1000"/>
              </a:spcBef>
              <a:buClr>
                <a:srgbClr val="7F8C8D"/>
              </a:buClr>
              <a:buSzPct val="100000"/>
              <a:buFont typeface="Calibri"/>
              <a:buChar char="•"/>
              <a:defRPr sz="20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11430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2700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6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3970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4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5240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2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Shape 91"/>
          <p:cNvSpPr/>
          <p:nvPr/>
        </p:nvSpPr>
        <p:spPr>
          <a:xfrm>
            <a:off x="0" y="0"/>
            <a:ext cx="9153059" cy="691516"/>
          </a:xfrm>
          <a:prstGeom prst="rect">
            <a:avLst/>
          </a:prstGeom>
          <a:solidFill>
            <a:srgbClr val="3493DB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4629150" y="8484"/>
            <a:ext cx="4413094" cy="6576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pic>
        <p:nvPicPr>
          <p:cNvPr id="93" name="Shape 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650" y="162000"/>
            <a:ext cx="1163780" cy="334693"/>
          </a:xfrm>
          <a:prstGeom prst="rect">
            <a:avLst/>
          </a:prstGeom>
          <a:noFill/>
          <a:ln>
            <a:noFill/>
          </a:ln>
          <a:effectLst>
            <a:outerShdw sx="1000" sy="1000" algn="ctr" rotWithShape="0">
              <a:srgbClr val="000000"/>
            </a:outerShdw>
          </a:effectLst>
        </p:spPr>
      </p:pic>
      <p:sp>
        <p:nvSpPr>
          <p:cNvPr id="94" name="Shape 94"/>
          <p:cNvSpPr/>
          <p:nvPr/>
        </p:nvSpPr>
        <p:spPr>
          <a:xfrm>
            <a:off x="0" y="6413553"/>
            <a:ext cx="9144000" cy="485773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Shape 95"/>
          <p:cNvSpPr txBox="1">
            <a:spLocks noGrp="1"/>
          </p:cNvSpPr>
          <p:nvPr>
            <p:ph type="ftr" idx="11"/>
          </p:nvPr>
        </p:nvSpPr>
        <p:spPr>
          <a:xfrm>
            <a:off x="8720825" y="6525025"/>
            <a:ext cx="321418" cy="2876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50"/>
          <p:cNvSpPr txBox="1"/>
          <p:nvPr userDrawn="1"/>
        </p:nvSpPr>
        <p:spPr>
          <a:xfrm>
            <a:off x="82709" y="6527406"/>
            <a:ext cx="812665" cy="287687"/>
          </a:xfrm>
          <a:prstGeom prst="rect">
            <a:avLst/>
          </a:prstGeom>
          <a:noFill/>
          <a:ln>
            <a:noFill/>
          </a:ln>
        </p:spPr>
        <p:txBody>
          <a:bodyPr lIns="91425" tIns="45700" rIns="0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GB" sz="9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COMUNYTEK |</a:t>
            </a:r>
          </a:p>
        </p:txBody>
      </p:sp>
      <p:sp>
        <p:nvSpPr>
          <p:cNvPr id="16" name="Shape 19"/>
          <p:cNvSpPr txBox="1"/>
          <p:nvPr userDrawn="1"/>
        </p:nvSpPr>
        <p:spPr>
          <a:xfrm>
            <a:off x="938528" y="6527406"/>
            <a:ext cx="812665" cy="287687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95A5A6"/>
              </a:buClr>
              <a:buSzPct val="25000"/>
              <a:buFont typeface="Calibri"/>
              <a:buNone/>
            </a:pPr>
            <a:r>
              <a:rPr lang="en-GB" sz="900" b="1" i="0" u="none" strike="noStrike" cap="none" dirty="0" smtClean="0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002PR059R01</a:t>
            </a:r>
            <a:endParaRPr lang="en-GB" sz="900" b="1" i="0" u="none" strike="noStrike" cap="none" dirty="0">
              <a:solidFill>
                <a:srgbClr val="95A5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17"/>
          <p:cNvSpPr txBox="1"/>
          <p:nvPr userDrawn="1"/>
        </p:nvSpPr>
        <p:spPr>
          <a:xfrm>
            <a:off x="5634726" y="6527406"/>
            <a:ext cx="3086099" cy="287687"/>
          </a:xfrm>
          <a:prstGeom prst="rect">
            <a:avLst/>
          </a:prstGeom>
          <a:noFill/>
          <a:ln>
            <a:noFill/>
          </a:ln>
        </p:spPr>
        <p:txBody>
          <a:bodyPr lIns="91425" tIns="45700" rIns="0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GB" sz="900" b="1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¿QUÉ ES BLOCKCHAIN?</a:t>
            </a:r>
            <a:r>
              <a:rPr lang="en-GB" sz="900" b="1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rase / Cita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2104200" y="2337317"/>
            <a:ext cx="4882842" cy="2441382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txBody>
          <a:bodyPr lIns="91425" tIns="91425" rIns="91425" bIns="91425" anchor="ctr" anchorCtr="1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Calibri"/>
              <a:buNone/>
              <a:defRPr sz="1800" b="1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Calibri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Calibri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2918" y="1376266"/>
            <a:ext cx="2228025" cy="961053"/>
          </a:xfrm>
          <a:prstGeom prst="roundRect">
            <a:avLst>
              <a:gd name="adj" fmla="val 0"/>
            </a:avLst>
          </a:prstGeom>
          <a:solidFill>
            <a:srgbClr val="3493DB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Shape 102"/>
          <p:cNvSpPr txBox="1"/>
          <p:nvPr/>
        </p:nvSpPr>
        <p:spPr>
          <a:xfrm>
            <a:off x="1469571" y="1271562"/>
            <a:ext cx="595035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7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</a:p>
        </p:txBody>
      </p:sp>
      <p:pic>
        <p:nvPicPr>
          <p:cNvPr id="103" name="Shape 103" descr="C:\Users\igo\Desktop\logo-comunytek-claim-rgb-0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650" y="162000"/>
            <a:ext cx="1162800" cy="33441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/>
          <p:nvPr/>
        </p:nvSpPr>
        <p:spPr>
          <a:xfrm>
            <a:off x="0" y="6413553"/>
            <a:ext cx="9144000" cy="485773"/>
          </a:xfrm>
          <a:prstGeom prst="rect">
            <a:avLst/>
          </a:prstGeom>
          <a:solidFill>
            <a:srgbClr val="ECF0F1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>
            <a:spLocks noGrp="1"/>
          </p:cNvSpPr>
          <p:nvPr>
            <p:ph type="ftr" idx="11"/>
          </p:nvPr>
        </p:nvSpPr>
        <p:spPr>
          <a:xfrm>
            <a:off x="8720825" y="6525025"/>
            <a:ext cx="321418" cy="2876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1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Shape 50"/>
          <p:cNvSpPr txBox="1"/>
          <p:nvPr userDrawn="1"/>
        </p:nvSpPr>
        <p:spPr>
          <a:xfrm>
            <a:off x="82709" y="6527406"/>
            <a:ext cx="812665" cy="287687"/>
          </a:xfrm>
          <a:prstGeom prst="rect">
            <a:avLst/>
          </a:prstGeom>
          <a:noFill/>
          <a:ln>
            <a:noFill/>
          </a:ln>
        </p:spPr>
        <p:txBody>
          <a:bodyPr lIns="91425" tIns="45700" rIns="0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GB" sz="9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COMUNYTEK |</a:t>
            </a:r>
          </a:p>
        </p:txBody>
      </p:sp>
      <p:sp>
        <p:nvSpPr>
          <p:cNvPr id="12" name="Shape 19"/>
          <p:cNvSpPr txBox="1"/>
          <p:nvPr userDrawn="1"/>
        </p:nvSpPr>
        <p:spPr>
          <a:xfrm>
            <a:off x="938528" y="6527406"/>
            <a:ext cx="812665" cy="287687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95A5A6"/>
              </a:buClr>
              <a:buSzPct val="25000"/>
              <a:buFont typeface="Calibri"/>
              <a:buNone/>
            </a:pPr>
            <a:r>
              <a:rPr lang="en-GB" sz="900" b="1" i="0" u="none" strike="noStrike" cap="none" dirty="0" smtClean="0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002PR059R01</a:t>
            </a:r>
            <a:endParaRPr lang="en-GB" sz="900" b="1" i="0" u="none" strike="noStrike" cap="none" dirty="0">
              <a:solidFill>
                <a:srgbClr val="95A5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17"/>
          <p:cNvSpPr txBox="1"/>
          <p:nvPr userDrawn="1"/>
        </p:nvSpPr>
        <p:spPr>
          <a:xfrm>
            <a:off x="5634726" y="6527406"/>
            <a:ext cx="3086099" cy="287687"/>
          </a:xfrm>
          <a:prstGeom prst="rect">
            <a:avLst/>
          </a:prstGeom>
          <a:noFill/>
          <a:ln>
            <a:noFill/>
          </a:ln>
        </p:spPr>
        <p:txBody>
          <a:bodyPr lIns="91425" tIns="45700" rIns="0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GB" sz="900" b="1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¿QUÉ ES BLOCKCHAIN?</a:t>
            </a:r>
            <a:r>
              <a:rPr lang="en-GB" sz="900" b="1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|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628650" y="1369554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101600" algn="l" rtl="0">
              <a:lnSpc>
                <a:spcPct val="90000"/>
              </a:lnSpc>
              <a:spcBef>
                <a:spcPts val="1000"/>
              </a:spcBef>
              <a:buClr>
                <a:srgbClr val="7F8C8D"/>
              </a:buClr>
              <a:buSzPct val="100000"/>
              <a:buFont typeface="Calibri"/>
              <a:buChar char="•"/>
              <a:defRPr sz="20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11430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2700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6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3970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4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52400" algn="l" rtl="0">
              <a:lnSpc>
                <a:spcPct val="90000"/>
              </a:lnSpc>
              <a:spcBef>
                <a:spcPts val="500"/>
              </a:spcBef>
              <a:buClr>
                <a:srgbClr val="7F8C8D"/>
              </a:buClr>
              <a:buSzPct val="100000"/>
              <a:buFont typeface="Calibri"/>
              <a:buChar char="•"/>
              <a:defRPr sz="1200" b="0" i="0" u="none" strike="noStrike" cap="none">
                <a:solidFill>
                  <a:srgbClr val="7F8C8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gadget.com/2016/11/20/walmart-uses-blockchain-for-food-safety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iabarcelona.com/es/everledger-blockchain-based-diamond-fraud-detection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tcoinmagazine.com/articles/report-blockchain-technology-market-reach-77-billion-2024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ravenewcoin.com/news/bank-of-england-states-central-bank-issued-digital-currency-will-compete-with-commercial-banks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ripple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oanbase.com/" TargetMode="External"/><Relationship Id="rId5" Type="http://schemas.openxmlformats.org/officeDocument/2006/relationships/hyperlink" Target="https://btclend.org/" TargetMode="External"/><Relationship Id="rId4" Type="http://schemas.openxmlformats.org/officeDocument/2006/relationships/hyperlink" Target="https://aligncommerce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ckchain-finance.com/2017/03/27/frost-sullivan-identifies-2017-global-blockchain-start-up-map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thereum.org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hyperlink" Target="https://monax.io/tags/ethereum/" TargetMode="External"/><Relationship Id="rId4" Type="http://schemas.openxmlformats.org/officeDocument/2006/relationships/hyperlink" Target="https://www.jpmorgan.com/country/US/EN/Quorum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3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jpg"/><Relationship Id="rId4" Type="http://schemas.openxmlformats.org/officeDocument/2006/relationships/hyperlink" Target="https://www.corda.net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yperledger.org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https://www.hyperledger.org/about/members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s.wikipedia.org/wiki/Funci%C3%B3n_hash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businessinsider.com/what-is-blockchain-2016-3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dingatschool.weebly.com/asymmetric-keys-and-encryption-methods.html" TargetMode="Externa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Digital_Signature_diagram.svg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pulse/how-transactions-validated-distributed-ledger-george-samuel-samman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iptonoticias.com/informacion/que-es-una-cadena-de-bloques-block-chain/#axzz4ht0PLrno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0" y="1548446"/>
            <a:ext cx="3611879" cy="754914"/>
          </a:xfrm>
          <a:prstGeom prst="rect">
            <a:avLst/>
          </a:prstGeom>
          <a:solidFill>
            <a:srgbClr val="3493DB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GB" dirty="0"/>
              <a:t>¿Que </a:t>
            </a:r>
            <a:r>
              <a:rPr lang="en-GB" dirty="0" err="1"/>
              <a:t>es</a:t>
            </a:r>
            <a:r>
              <a:rPr lang="en-GB"/>
              <a:t> blockchain?</a:t>
            </a:r>
          </a:p>
        </p:txBody>
      </p:sp>
      <p:sp>
        <p:nvSpPr>
          <p:cNvPr id="114" name="Shape 114"/>
          <p:cNvSpPr txBox="1">
            <a:spLocks noGrp="1"/>
          </p:cNvSpPr>
          <p:nvPr>
            <p:ph type="ftr" idx="11"/>
          </p:nvPr>
        </p:nvSpPr>
        <p:spPr>
          <a:xfrm>
            <a:off x="8720825" y="6525025"/>
            <a:ext cx="321418" cy="287687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fld id="{00000000-1234-1234-1234-123412341234}" type="slidenum"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GB" sz="900" b="1" i="0" u="none" strike="noStrike" cap="none">
              <a:solidFill>
                <a:srgbClr val="95A5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Shape 115" descr="what-is-the-blockchain-and-why-is-it-so-important.jpg"/>
          <p:cNvPicPr preferRelativeResize="0"/>
          <p:nvPr/>
        </p:nvPicPr>
        <p:blipFill rotWithShape="1">
          <a:blip r:embed="rId3">
            <a:alphaModFix/>
          </a:blip>
          <a:srcRect t="6247" b="6256"/>
          <a:stretch/>
        </p:blipFill>
        <p:spPr>
          <a:xfrm>
            <a:off x="1033270" y="2303361"/>
            <a:ext cx="7813200" cy="410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493775" y="1319361"/>
            <a:ext cx="8034000" cy="435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82600" marR="0" lvl="1" indent="-3048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498DB"/>
              </a:buClr>
              <a:buSzPct val="133333"/>
              <a:buFont typeface="Arial"/>
              <a:buChar char="•"/>
            </a:pPr>
            <a:r>
              <a:rPr lang="en-GB" sz="2800" dirty="0" smtClean="0"/>
              <a:t>Los </a:t>
            </a:r>
            <a:r>
              <a:rPr lang="en-GB" sz="2800" b="1" dirty="0" err="1" smtClean="0"/>
              <a:t>principales</a:t>
            </a:r>
            <a:r>
              <a:rPr lang="en-GB" sz="2800" dirty="0" smtClean="0"/>
              <a:t> </a:t>
            </a:r>
            <a:r>
              <a:rPr lang="en-GB" sz="2800" b="1" dirty="0" err="1" smtClean="0"/>
              <a:t>objetivos</a:t>
            </a:r>
            <a:r>
              <a:rPr lang="en-GB" sz="2800" dirty="0" smtClean="0"/>
              <a:t> del blockchain son:</a:t>
            </a:r>
          </a:p>
          <a:p>
            <a:pPr marL="825500" lvl="2" indent="-304800" algn="just">
              <a:spcBef>
                <a:spcPts val="1200"/>
              </a:spcBef>
              <a:buClr>
                <a:srgbClr val="3498DB"/>
              </a:buClr>
              <a:buSzPct val="133333"/>
              <a:buFont typeface="Arial"/>
              <a:buChar char="•"/>
            </a:pPr>
            <a:r>
              <a:rPr lang="en-GB" sz="2800" b="1" dirty="0" err="1" smtClean="0"/>
              <a:t>Replicación</a:t>
            </a:r>
            <a:endParaRPr lang="en-GB" sz="2800" b="1" dirty="0" smtClean="0"/>
          </a:p>
          <a:p>
            <a:pPr marL="825500" lvl="2" indent="-304800" algn="just">
              <a:spcBef>
                <a:spcPts val="1200"/>
              </a:spcBef>
              <a:buClr>
                <a:srgbClr val="3498DB"/>
              </a:buClr>
              <a:buSzPct val="133333"/>
              <a:buFont typeface="Arial"/>
              <a:buChar char="•"/>
            </a:pPr>
            <a:r>
              <a:rPr lang="en-GB" sz="2800" b="1" dirty="0" err="1" smtClean="0"/>
              <a:t>Trazabilidad</a:t>
            </a:r>
            <a:endParaRPr lang="en-GB" sz="2800" b="1" dirty="0" smtClean="0"/>
          </a:p>
          <a:p>
            <a:pPr marL="825500" lvl="2" indent="-304800" algn="just">
              <a:spcBef>
                <a:spcPts val="1200"/>
              </a:spcBef>
              <a:buClr>
                <a:srgbClr val="3498DB"/>
              </a:buClr>
              <a:buSzPct val="133333"/>
              <a:buFont typeface="Arial"/>
              <a:buChar char="•"/>
            </a:pPr>
            <a:r>
              <a:rPr lang="en-GB" sz="2800" b="1" dirty="0" err="1" smtClean="0"/>
              <a:t>Auditoría</a:t>
            </a:r>
            <a:endParaRPr lang="en-GB" sz="2800" b="1" dirty="0" smtClean="0"/>
          </a:p>
          <a:p>
            <a:pPr marL="825500" lvl="2" indent="-304800" algn="just">
              <a:spcBef>
                <a:spcPts val="1200"/>
              </a:spcBef>
              <a:buClr>
                <a:srgbClr val="3498DB"/>
              </a:buClr>
              <a:buSzPct val="133333"/>
              <a:buFont typeface="Arial"/>
              <a:buChar char="•"/>
            </a:pPr>
            <a:r>
              <a:rPr lang="en-GB" sz="2800" b="1" dirty="0" err="1" smtClean="0"/>
              <a:t>Confianza</a:t>
            </a:r>
            <a:endParaRPr lang="en-GB" sz="2800" b="1" dirty="0" smtClean="0"/>
          </a:p>
          <a:p>
            <a:pPr marL="825500" lvl="2" indent="-304800" algn="just">
              <a:spcBef>
                <a:spcPts val="1200"/>
              </a:spcBef>
              <a:buClr>
                <a:srgbClr val="3498DB"/>
              </a:buClr>
              <a:buSzPct val="133333"/>
              <a:buFont typeface="Arial"/>
              <a:buChar char="•"/>
            </a:pPr>
            <a:endParaRPr lang="en-GB" dirty="0"/>
          </a:p>
          <a:p>
            <a:pPr marL="457200" marR="0" lvl="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marR="0" lvl="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dirty="0"/>
          </a:p>
          <a:p>
            <a:pPr marL="171450" marR="0" lvl="0" indent="-171450" algn="l" rtl="0">
              <a:lnSpc>
                <a:spcPct val="90000"/>
              </a:lnSpc>
              <a:spcBef>
                <a:spcPts val="1000"/>
              </a:spcBef>
              <a:buClr>
                <a:srgbClr val="3493DB"/>
              </a:buClr>
              <a:buSzPct val="100000"/>
              <a:buFont typeface="Noto Sans Symbols"/>
              <a:buNone/>
            </a:pPr>
            <a:endParaRPr sz="2000" b="0" i="0" u="none" strike="noStrike" cap="none" dirty="0">
              <a:solidFill>
                <a:srgbClr val="7F8C8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2971800" y="8484"/>
            <a:ext cx="6070500" cy="65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GB" sz="2400" dirty="0" err="1"/>
              <a:t>Objetivos</a:t>
            </a:r>
            <a:r>
              <a:rPr lang="en-GB" sz="2400" dirty="0"/>
              <a:t> de </a:t>
            </a:r>
            <a:r>
              <a:rPr lang="en-GB" sz="2400" dirty="0" smtClean="0"/>
              <a:t>del blockchain</a:t>
            </a:r>
            <a:endParaRPr lang="en-GB" sz="2400" dirty="0"/>
          </a:p>
        </p:txBody>
      </p:sp>
      <p:sp>
        <p:nvSpPr>
          <p:cNvPr id="138" name="Shape 138"/>
          <p:cNvSpPr txBox="1">
            <a:spLocks noGrp="1"/>
          </p:cNvSpPr>
          <p:nvPr>
            <p:ph type="ftr" idx="11"/>
          </p:nvPr>
        </p:nvSpPr>
        <p:spPr>
          <a:xfrm>
            <a:off x="8720825" y="6525025"/>
            <a:ext cx="321300" cy="287700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fld id="{00000000-1234-1234-1234-123412341234}" type="slidenum"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GB" sz="900" b="1" i="0" u="none" strike="noStrike" cap="none">
              <a:solidFill>
                <a:srgbClr val="95A5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1977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493775" y="1319361"/>
            <a:ext cx="8034000" cy="435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82600" marR="0" lvl="1" indent="-3048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498DB"/>
              </a:buClr>
              <a:buSzPct val="133333"/>
              <a:buFont typeface="Arial"/>
              <a:buChar char="•"/>
            </a:pPr>
            <a:r>
              <a:rPr lang="en-GB" sz="2400" dirty="0"/>
              <a:t>Una de las </a:t>
            </a:r>
            <a:r>
              <a:rPr lang="en-GB" sz="2400" b="1" dirty="0" err="1"/>
              <a:t>ventajas</a:t>
            </a:r>
            <a:r>
              <a:rPr lang="en-GB" sz="2400" dirty="0"/>
              <a:t> </a:t>
            </a:r>
            <a:r>
              <a:rPr lang="en-GB" sz="2400" dirty="0" smtClean="0"/>
              <a:t>del blockchain </a:t>
            </a:r>
            <a:r>
              <a:rPr lang="en-GB" sz="2400" dirty="0" err="1" smtClean="0"/>
              <a:t>es</a:t>
            </a:r>
            <a:r>
              <a:rPr lang="en-GB" sz="2400" dirty="0" smtClean="0"/>
              <a:t> </a:t>
            </a:r>
            <a:r>
              <a:rPr lang="en-GB" sz="2400" dirty="0"/>
              <a:t>la </a:t>
            </a:r>
            <a:r>
              <a:rPr lang="en-GB" sz="2400" b="1" dirty="0" err="1"/>
              <a:t>replicación</a:t>
            </a:r>
            <a:r>
              <a:rPr lang="en-GB" sz="2400" dirty="0"/>
              <a:t> de la </a:t>
            </a:r>
            <a:r>
              <a:rPr lang="en-GB" sz="2400" b="1" dirty="0" err="1" smtClean="0"/>
              <a:t>información</a:t>
            </a:r>
            <a:r>
              <a:rPr lang="en-GB" sz="2400" dirty="0" smtClean="0"/>
              <a:t> </a:t>
            </a:r>
            <a:r>
              <a:rPr lang="en-GB" sz="2400" dirty="0" err="1" smtClean="0"/>
              <a:t>en</a:t>
            </a:r>
            <a:r>
              <a:rPr lang="en-GB" sz="2400" dirty="0" smtClean="0"/>
              <a:t> </a:t>
            </a:r>
            <a:r>
              <a:rPr lang="en-GB" sz="2400" dirty="0" err="1" smtClean="0"/>
              <a:t>todos</a:t>
            </a:r>
            <a:r>
              <a:rPr lang="en-GB" sz="2400" dirty="0" smtClean="0"/>
              <a:t> </a:t>
            </a:r>
            <a:r>
              <a:rPr lang="en-GB" sz="2400" dirty="0" err="1" smtClean="0"/>
              <a:t>los</a:t>
            </a:r>
            <a:r>
              <a:rPr lang="en-GB" sz="2400" dirty="0" smtClean="0"/>
              <a:t> </a:t>
            </a:r>
            <a:r>
              <a:rPr lang="en-GB" sz="2400" dirty="0" err="1" smtClean="0"/>
              <a:t>nodos</a:t>
            </a:r>
            <a:r>
              <a:rPr lang="en-GB" sz="2400" dirty="0"/>
              <a:t> </a:t>
            </a:r>
            <a:r>
              <a:rPr lang="en-GB" sz="2400" dirty="0" smtClean="0"/>
              <a:t>de la red.</a:t>
            </a:r>
            <a:endParaRPr lang="en-GB" sz="2400" dirty="0"/>
          </a:p>
          <a:p>
            <a:pPr marL="482600" lvl="1" indent="-304800" algn="just">
              <a:spcBef>
                <a:spcPts val="1200"/>
              </a:spcBef>
              <a:buSzPct val="133333"/>
              <a:buFont typeface="Arial"/>
              <a:buChar char="•"/>
            </a:pPr>
            <a:r>
              <a:rPr lang="en-GB" sz="2400" dirty="0" err="1"/>
              <a:t>Esta</a:t>
            </a:r>
            <a:r>
              <a:rPr lang="en-GB" sz="2400" dirty="0"/>
              <a:t> </a:t>
            </a:r>
            <a:r>
              <a:rPr lang="en-GB" sz="2400" b="1" dirty="0" err="1"/>
              <a:t>replicación</a:t>
            </a:r>
            <a:r>
              <a:rPr lang="en-GB" sz="2400" dirty="0"/>
              <a:t> se </a:t>
            </a:r>
            <a:r>
              <a:rPr lang="en-GB" sz="2400" dirty="0" err="1"/>
              <a:t>mantiene</a:t>
            </a:r>
            <a:r>
              <a:rPr lang="en-GB" sz="2400" dirty="0"/>
              <a:t> </a:t>
            </a:r>
            <a:r>
              <a:rPr lang="en-GB" sz="2400" b="1" dirty="0" err="1"/>
              <a:t>actualizada</a:t>
            </a:r>
            <a:r>
              <a:rPr lang="en-GB" sz="2400" dirty="0"/>
              <a:t> con </a:t>
            </a:r>
            <a:r>
              <a:rPr lang="en-GB" sz="2400" dirty="0" err="1"/>
              <a:t>los</a:t>
            </a:r>
            <a:r>
              <a:rPr lang="en-GB" sz="2400" dirty="0"/>
              <a:t> </a:t>
            </a:r>
            <a:r>
              <a:rPr lang="en-GB" sz="2400" dirty="0" err="1"/>
              <a:t>cambios</a:t>
            </a:r>
            <a:r>
              <a:rPr lang="en-GB" sz="2400" dirty="0"/>
              <a:t> del resto de la red a </a:t>
            </a:r>
            <a:r>
              <a:rPr lang="en-GB" sz="2400" dirty="0" err="1"/>
              <a:t>través</a:t>
            </a:r>
            <a:r>
              <a:rPr lang="en-GB" sz="2400" dirty="0"/>
              <a:t> de </a:t>
            </a:r>
            <a:r>
              <a:rPr lang="en-GB" sz="2400" dirty="0" err="1"/>
              <a:t>los</a:t>
            </a:r>
            <a:r>
              <a:rPr lang="en-GB" sz="2400" dirty="0"/>
              <a:t> </a:t>
            </a:r>
            <a:r>
              <a:rPr lang="en-GB" sz="2400" b="1" dirty="0" err="1"/>
              <a:t>algoritmos</a:t>
            </a:r>
            <a:r>
              <a:rPr lang="en-GB" sz="2400" dirty="0"/>
              <a:t> de </a:t>
            </a:r>
            <a:r>
              <a:rPr lang="en-GB" sz="2400" b="1" dirty="0" err="1" smtClean="0"/>
              <a:t>consenso</a:t>
            </a:r>
            <a:r>
              <a:rPr lang="en-GB" sz="2400" b="1" dirty="0" smtClean="0"/>
              <a:t>.</a:t>
            </a:r>
          </a:p>
          <a:p>
            <a:pPr marL="482600" lvl="1" indent="-304800" algn="just">
              <a:spcBef>
                <a:spcPts val="1200"/>
              </a:spcBef>
              <a:buSzPct val="133333"/>
              <a:buFont typeface="Arial"/>
              <a:buChar char="•"/>
            </a:pPr>
            <a:r>
              <a:rPr lang="en-GB" sz="2400" dirty="0" err="1" smtClean="0"/>
              <a:t>Cada</a:t>
            </a:r>
            <a:r>
              <a:rPr lang="en-GB" sz="2400" dirty="0" smtClean="0"/>
              <a:t> </a:t>
            </a:r>
            <a:r>
              <a:rPr lang="en-GB" sz="2400" b="1" dirty="0" err="1" smtClean="0"/>
              <a:t>nuevo</a:t>
            </a:r>
            <a:r>
              <a:rPr lang="en-GB" sz="2400" dirty="0" smtClean="0"/>
              <a:t> </a:t>
            </a:r>
            <a:r>
              <a:rPr lang="en-GB" sz="2400" b="1" dirty="0" err="1" smtClean="0"/>
              <a:t>cambio</a:t>
            </a:r>
            <a:r>
              <a:rPr lang="en-GB" sz="2400" dirty="0" smtClean="0"/>
              <a:t> se </a:t>
            </a:r>
            <a:r>
              <a:rPr lang="en-GB" sz="2400" dirty="0" err="1" smtClean="0"/>
              <a:t>debe</a:t>
            </a:r>
            <a:r>
              <a:rPr lang="en-GB" sz="2400" dirty="0" smtClean="0"/>
              <a:t> </a:t>
            </a:r>
            <a:r>
              <a:rPr lang="en-GB" sz="2400" dirty="0" err="1"/>
              <a:t>informar</a:t>
            </a:r>
            <a:r>
              <a:rPr lang="en-GB" sz="2400" dirty="0"/>
              <a:t> a </a:t>
            </a:r>
            <a:r>
              <a:rPr lang="en-GB" sz="2400" dirty="0" err="1"/>
              <a:t>los</a:t>
            </a:r>
            <a:r>
              <a:rPr lang="en-GB" sz="2400" dirty="0"/>
              <a:t> </a:t>
            </a:r>
            <a:r>
              <a:rPr lang="en-GB" sz="2400" dirty="0" err="1"/>
              <a:t>demás</a:t>
            </a:r>
            <a:r>
              <a:rPr lang="en-GB" sz="2400" dirty="0"/>
              <a:t> </a:t>
            </a:r>
            <a:r>
              <a:rPr lang="en-GB" sz="2400" b="1" dirty="0" err="1"/>
              <a:t>nodos</a:t>
            </a:r>
            <a:r>
              <a:rPr lang="en-GB" sz="2400" dirty="0"/>
              <a:t> y </a:t>
            </a:r>
            <a:r>
              <a:rPr lang="en-GB" sz="2400" dirty="0" err="1"/>
              <a:t>estos</a:t>
            </a:r>
            <a:r>
              <a:rPr lang="en-GB" sz="2400" dirty="0"/>
              <a:t> </a:t>
            </a:r>
            <a:r>
              <a:rPr lang="en-GB" sz="2400" dirty="0" err="1"/>
              <a:t>deben</a:t>
            </a:r>
            <a:r>
              <a:rPr lang="en-GB" sz="2400" dirty="0"/>
              <a:t> </a:t>
            </a:r>
            <a:r>
              <a:rPr lang="en-GB" sz="2400" b="1" dirty="0" err="1"/>
              <a:t>validarlo</a:t>
            </a:r>
            <a:r>
              <a:rPr lang="en-GB" sz="2400" dirty="0"/>
              <a:t> , </a:t>
            </a:r>
            <a:r>
              <a:rPr lang="en-GB" sz="2400" b="1" dirty="0" err="1"/>
              <a:t>manteniendo</a:t>
            </a:r>
            <a:r>
              <a:rPr lang="en-GB" sz="2400" dirty="0"/>
              <a:t> a </a:t>
            </a:r>
            <a:r>
              <a:rPr lang="en-GB" sz="2400" dirty="0" err="1"/>
              <a:t>su</a:t>
            </a:r>
            <a:r>
              <a:rPr lang="en-GB" sz="2400" dirty="0"/>
              <a:t> </a:t>
            </a:r>
            <a:r>
              <a:rPr lang="en-GB" sz="2400" dirty="0" err="1"/>
              <a:t>vez</a:t>
            </a:r>
            <a:r>
              <a:rPr lang="en-GB" sz="2400" dirty="0"/>
              <a:t> </a:t>
            </a:r>
            <a:r>
              <a:rPr lang="en-GB" sz="2400" b="1" dirty="0" err="1"/>
              <a:t>actualizados</a:t>
            </a:r>
            <a:r>
              <a:rPr lang="en-GB" sz="2400" dirty="0"/>
              <a:t> </a:t>
            </a:r>
            <a:r>
              <a:rPr lang="en-GB" sz="2400" dirty="0" err="1"/>
              <a:t>los</a:t>
            </a:r>
            <a:r>
              <a:rPr lang="en-GB" sz="2400" dirty="0"/>
              <a:t> </a:t>
            </a:r>
            <a:r>
              <a:rPr lang="en-GB" sz="2400" dirty="0" err="1"/>
              <a:t>demás</a:t>
            </a:r>
            <a:r>
              <a:rPr lang="en-GB" sz="2400" dirty="0"/>
              <a:t> </a:t>
            </a:r>
            <a:r>
              <a:rPr lang="en-GB" sz="2400" dirty="0" err="1"/>
              <a:t>nodos</a:t>
            </a:r>
            <a:r>
              <a:rPr lang="en-GB" sz="2400" dirty="0" smtClean="0"/>
              <a:t>.</a:t>
            </a:r>
          </a:p>
          <a:p>
            <a:pPr marL="482600" marR="0" lvl="1" indent="-3048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498DB"/>
              </a:buClr>
              <a:buSzPct val="133333"/>
              <a:buFont typeface="Arial"/>
              <a:buChar char="•"/>
            </a:pPr>
            <a:r>
              <a:rPr lang="en-GB" sz="2400" dirty="0" err="1" smtClean="0"/>
              <a:t>Podemos</a:t>
            </a:r>
            <a:r>
              <a:rPr lang="en-GB" sz="2400" dirty="0" smtClean="0"/>
              <a:t> </a:t>
            </a:r>
            <a:r>
              <a:rPr lang="en-GB" sz="2400" b="1" dirty="0" err="1"/>
              <a:t>confiar</a:t>
            </a:r>
            <a:r>
              <a:rPr lang="en-GB" sz="2400" dirty="0"/>
              <a:t> </a:t>
            </a:r>
            <a:r>
              <a:rPr lang="en-GB" sz="2400" dirty="0" err="1"/>
              <a:t>en</a:t>
            </a:r>
            <a:r>
              <a:rPr lang="en-GB" sz="2400" dirty="0"/>
              <a:t> que </a:t>
            </a:r>
            <a:r>
              <a:rPr lang="en-GB" sz="2400" dirty="0" err="1"/>
              <a:t>tenemos</a:t>
            </a:r>
            <a:r>
              <a:rPr lang="en-GB" sz="2400" dirty="0"/>
              <a:t> </a:t>
            </a:r>
            <a:r>
              <a:rPr lang="en-GB" sz="2400" dirty="0" err="1"/>
              <a:t>cierto</a:t>
            </a:r>
            <a:r>
              <a:rPr lang="en-GB" sz="2400" dirty="0"/>
              <a:t> </a:t>
            </a:r>
            <a:r>
              <a:rPr lang="en-GB" sz="2400" b="1" dirty="0"/>
              <a:t>control</a:t>
            </a:r>
            <a:r>
              <a:rPr lang="en-GB" sz="2400" dirty="0"/>
              <a:t> </a:t>
            </a:r>
            <a:r>
              <a:rPr lang="en-GB" sz="2400" b="1" dirty="0" err="1"/>
              <a:t>físico</a:t>
            </a:r>
            <a:r>
              <a:rPr lang="en-GB" sz="2400" dirty="0"/>
              <a:t> de la </a:t>
            </a:r>
            <a:r>
              <a:rPr lang="en-GB" sz="2400" dirty="0" err="1" smtClean="0"/>
              <a:t>información</a:t>
            </a:r>
            <a:r>
              <a:rPr lang="en-GB" sz="2400" dirty="0" smtClean="0"/>
              <a:t>.</a:t>
            </a:r>
          </a:p>
          <a:p>
            <a:pPr marL="482600" marR="0" lvl="1" indent="-3048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498DB"/>
              </a:buClr>
              <a:buSzPct val="133333"/>
              <a:buFont typeface="Arial"/>
              <a:buChar char="•"/>
            </a:pPr>
            <a:r>
              <a:rPr lang="en-GB" sz="2400" dirty="0" err="1" smtClean="0"/>
              <a:t>Es</a:t>
            </a:r>
            <a:r>
              <a:rPr lang="en-GB" sz="2400" dirty="0" smtClean="0"/>
              <a:t> </a:t>
            </a:r>
            <a:r>
              <a:rPr lang="en-GB" sz="2400" dirty="0" err="1" smtClean="0"/>
              <a:t>posible</a:t>
            </a:r>
            <a:r>
              <a:rPr lang="en-GB" sz="2400" dirty="0" smtClean="0"/>
              <a:t> </a:t>
            </a:r>
            <a:r>
              <a:rPr lang="en-GB" sz="2400" b="1" dirty="0" err="1" smtClean="0"/>
              <a:t>comprobar</a:t>
            </a:r>
            <a:r>
              <a:rPr lang="en-GB" sz="2400" dirty="0" smtClean="0"/>
              <a:t> </a:t>
            </a:r>
            <a:r>
              <a:rPr lang="en-GB" sz="2400" dirty="0" err="1" smtClean="0"/>
              <a:t>si</a:t>
            </a:r>
            <a:r>
              <a:rPr lang="en-GB" sz="2400" dirty="0" smtClean="0"/>
              <a:t> </a:t>
            </a:r>
            <a:r>
              <a:rPr lang="en-GB" sz="2400" dirty="0" err="1" smtClean="0"/>
              <a:t>todos</a:t>
            </a:r>
            <a:r>
              <a:rPr lang="en-GB" sz="2400" dirty="0" smtClean="0"/>
              <a:t> </a:t>
            </a:r>
            <a:r>
              <a:rPr lang="en-GB" sz="2400" dirty="0" err="1" smtClean="0"/>
              <a:t>estamos</a:t>
            </a:r>
            <a:r>
              <a:rPr lang="en-GB" sz="2400" dirty="0" smtClean="0"/>
              <a:t> </a:t>
            </a:r>
            <a:r>
              <a:rPr lang="en-GB" sz="2400" dirty="0" err="1" smtClean="0"/>
              <a:t>jugando</a:t>
            </a:r>
            <a:r>
              <a:rPr lang="en-GB" sz="2400" dirty="0" smtClean="0"/>
              <a:t> con las </a:t>
            </a:r>
            <a:r>
              <a:rPr lang="en-GB" sz="2400" b="1" dirty="0" err="1" smtClean="0"/>
              <a:t>mismas</a:t>
            </a:r>
            <a:r>
              <a:rPr lang="en-GB" sz="2400" dirty="0" smtClean="0"/>
              <a:t> </a:t>
            </a:r>
            <a:r>
              <a:rPr lang="en-GB" sz="2400" b="1" dirty="0" err="1" smtClean="0"/>
              <a:t>reglas</a:t>
            </a:r>
            <a:r>
              <a:rPr lang="en-GB" sz="2400" dirty="0" smtClean="0"/>
              <a:t>.</a:t>
            </a:r>
            <a:endParaRPr lang="en-GB" sz="2400" dirty="0"/>
          </a:p>
          <a:p>
            <a:pPr marL="457200" marR="0" lvl="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marR="0" lvl="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dirty="0"/>
          </a:p>
          <a:p>
            <a:pPr marL="171450" marR="0" lvl="0" indent="-171450" algn="l" rtl="0">
              <a:lnSpc>
                <a:spcPct val="90000"/>
              </a:lnSpc>
              <a:spcBef>
                <a:spcPts val="1000"/>
              </a:spcBef>
              <a:buClr>
                <a:srgbClr val="3493DB"/>
              </a:buClr>
              <a:buSzPct val="100000"/>
              <a:buFont typeface="Noto Sans Symbols"/>
              <a:buNone/>
            </a:pPr>
            <a:endParaRPr sz="2000" b="0" i="0" u="none" strike="noStrike" cap="none" dirty="0">
              <a:solidFill>
                <a:srgbClr val="7F8C8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2971800" y="8484"/>
            <a:ext cx="6070500" cy="65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GB" sz="1800" dirty="0" smtClean="0"/>
              <a:t> </a:t>
            </a:r>
            <a:r>
              <a:rPr lang="en-GB" sz="2400" dirty="0" err="1" smtClean="0"/>
              <a:t>Replicación</a:t>
            </a:r>
            <a:r>
              <a:rPr lang="en-GB" sz="2400" dirty="0" smtClean="0"/>
              <a:t> y </a:t>
            </a:r>
            <a:r>
              <a:rPr lang="en-GB" sz="2400" dirty="0" err="1" smtClean="0"/>
              <a:t>consenso</a:t>
            </a:r>
            <a:endParaRPr lang="en-GB" sz="2400" dirty="0"/>
          </a:p>
        </p:txBody>
      </p:sp>
      <p:sp>
        <p:nvSpPr>
          <p:cNvPr id="138" name="Shape 138"/>
          <p:cNvSpPr txBox="1">
            <a:spLocks noGrp="1"/>
          </p:cNvSpPr>
          <p:nvPr>
            <p:ph type="ftr" idx="11"/>
          </p:nvPr>
        </p:nvSpPr>
        <p:spPr>
          <a:xfrm>
            <a:off x="8720825" y="6525025"/>
            <a:ext cx="321300" cy="287700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fld id="{00000000-1234-1234-1234-123412341234}" type="slidenum"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GB" sz="900" b="1" i="0" u="none" strike="noStrike" cap="none">
              <a:solidFill>
                <a:srgbClr val="95A5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3932099" y="1030200"/>
            <a:ext cx="4969013" cy="489911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82600" marR="0" lvl="1" indent="-3048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498DB"/>
              </a:buClr>
              <a:buSzPct val="133333"/>
              <a:buFont typeface="Arial"/>
              <a:buChar char="•"/>
            </a:pPr>
            <a:r>
              <a:rPr lang="en-GB" sz="2400" dirty="0"/>
              <a:t>L</a:t>
            </a:r>
            <a:r>
              <a:rPr lang="en-GB" sz="2400" dirty="0" smtClean="0"/>
              <a:t>a </a:t>
            </a:r>
            <a:r>
              <a:rPr lang="en-GB" sz="2400" dirty="0"/>
              <a:t>gran </a:t>
            </a:r>
            <a:r>
              <a:rPr lang="en-GB" sz="2400" dirty="0" err="1"/>
              <a:t>cadena</a:t>
            </a:r>
            <a:r>
              <a:rPr lang="en-GB" sz="2400" dirty="0"/>
              <a:t> de </a:t>
            </a:r>
            <a:r>
              <a:rPr lang="en-GB" sz="2400" dirty="0" err="1"/>
              <a:t>supermercados</a:t>
            </a:r>
            <a:r>
              <a:rPr lang="en-GB" sz="2400" dirty="0"/>
              <a:t> </a:t>
            </a:r>
            <a:r>
              <a:rPr lang="en-GB" sz="2400" dirty="0" err="1"/>
              <a:t>usa</a:t>
            </a:r>
            <a:r>
              <a:rPr lang="en-GB" sz="2400" dirty="0"/>
              <a:t> la red de </a:t>
            </a:r>
            <a:r>
              <a:rPr lang="en-GB" sz="2400" dirty="0" err="1"/>
              <a:t>blockchain</a:t>
            </a:r>
            <a:r>
              <a:rPr lang="en-GB" sz="2400" dirty="0"/>
              <a:t>[</a:t>
            </a:r>
            <a:r>
              <a:rPr lang="en-GB" sz="2400" u="sng" dirty="0">
                <a:solidFill>
                  <a:schemeClr val="hlink"/>
                </a:solidFill>
                <a:hlinkClick r:id="rId3"/>
              </a:rPr>
              <a:t>link</a:t>
            </a:r>
            <a:r>
              <a:rPr lang="en-GB" sz="2400" dirty="0" smtClean="0"/>
              <a:t>], </a:t>
            </a:r>
            <a:r>
              <a:rPr lang="en-GB" sz="2400" dirty="0"/>
              <a:t>para algunos de sus </a:t>
            </a:r>
            <a:r>
              <a:rPr lang="en-GB" sz="2400" dirty="0" err="1" smtClean="0"/>
              <a:t>productos</a:t>
            </a:r>
            <a:r>
              <a:rPr lang="en-GB" sz="2400" dirty="0" smtClean="0"/>
              <a:t>.</a:t>
            </a:r>
            <a:endParaRPr lang="en-GB" sz="2400" dirty="0"/>
          </a:p>
          <a:p>
            <a:pPr marL="482600" marR="0" lvl="1" indent="-3048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498DB"/>
              </a:buClr>
              <a:buSzPct val="133333"/>
              <a:buFont typeface="Arial"/>
              <a:buChar char="•"/>
            </a:pPr>
            <a:r>
              <a:rPr lang="en-GB" sz="2400" dirty="0" smtClean="0"/>
              <a:t>Walmart </a:t>
            </a:r>
            <a:r>
              <a:rPr lang="en-GB" sz="2400" dirty="0" err="1"/>
              <a:t>necesita</a:t>
            </a:r>
            <a:r>
              <a:rPr lang="en-GB" sz="2400" dirty="0"/>
              <a:t> </a:t>
            </a:r>
            <a:r>
              <a:rPr lang="en-GB" sz="2400" dirty="0" err="1"/>
              <a:t>una</a:t>
            </a:r>
            <a:r>
              <a:rPr lang="en-GB" sz="2400" dirty="0"/>
              <a:t> red </a:t>
            </a:r>
            <a:r>
              <a:rPr lang="en-GB" sz="2400" dirty="0" err="1"/>
              <a:t>comun</a:t>
            </a:r>
            <a:r>
              <a:rPr lang="en-GB" sz="2400" dirty="0"/>
              <a:t> con </a:t>
            </a:r>
            <a:r>
              <a:rPr lang="en-GB" sz="2400" dirty="0" err="1"/>
              <a:t>los</a:t>
            </a:r>
            <a:r>
              <a:rPr lang="en-GB" sz="2400" dirty="0"/>
              <a:t> </a:t>
            </a:r>
            <a:r>
              <a:rPr lang="en-GB" sz="2400" dirty="0" err="1"/>
              <a:t>distribuidores</a:t>
            </a:r>
            <a:r>
              <a:rPr lang="en-GB" sz="2400" dirty="0"/>
              <a:t> de comida para </a:t>
            </a:r>
            <a:r>
              <a:rPr lang="en-GB" sz="2400" dirty="0" err="1"/>
              <a:t>garantizar</a:t>
            </a:r>
            <a:r>
              <a:rPr lang="en-GB" sz="2400" dirty="0"/>
              <a:t> que </a:t>
            </a:r>
            <a:r>
              <a:rPr lang="en-GB" sz="2400" dirty="0" err="1"/>
              <a:t>los</a:t>
            </a:r>
            <a:r>
              <a:rPr lang="en-GB" sz="2400" dirty="0"/>
              <a:t> </a:t>
            </a:r>
            <a:r>
              <a:rPr lang="en-GB" sz="2400" dirty="0" err="1"/>
              <a:t>alimentos</a:t>
            </a:r>
            <a:r>
              <a:rPr lang="en-GB" sz="2400" dirty="0"/>
              <a:t> que se </a:t>
            </a:r>
            <a:r>
              <a:rPr lang="en-GB" sz="2400" dirty="0" err="1"/>
              <a:t>venden</a:t>
            </a:r>
            <a:r>
              <a:rPr lang="en-GB" sz="2400" dirty="0"/>
              <a:t> no </a:t>
            </a:r>
            <a:r>
              <a:rPr lang="en-GB" sz="2400" dirty="0" err="1"/>
              <a:t>estan</a:t>
            </a:r>
            <a:r>
              <a:rPr lang="en-GB" sz="2400" dirty="0"/>
              <a:t> </a:t>
            </a:r>
            <a:r>
              <a:rPr lang="en-GB" sz="2400" dirty="0" err="1" smtClean="0"/>
              <a:t>caducados</a:t>
            </a:r>
            <a:r>
              <a:rPr lang="en-GB" sz="2400" dirty="0" smtClean="0"/>
              <a:t>.</a:t>
            </a:r>
            <a:endParaRPr lang="en-GB" sz="2400" dirty="0"/>
          </a:p>
          <a:p>
            <a:pPr marL="482600" marR="0" lvl="1" indent="-3048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498DB"/>
              </a:buClr>
              <a:buSzPct val="133333"/>
              <a:buFont typeface="Arial"/>
              <a:buChar char="•"/>
            </a:pPr>
            <a:r>
              <a:rPr lang="en-GB" sz="2400" dirty="0" err="1" smtClean="0"/>
              <a:t>Utilizando</a:t>
            </a:r>
            <a:r>
              <a:rPr lang="en-GB" sz="2400" dirty="0" smtClean="0"/>
              <a:t> blockchain </a:t>
            </a:r>
            <a:r>
              <a:rPr lang="en-GB" sz="2400" dirty="0"/>
              <a:t>Walmart </a:t>
            </a:r>
            <a:r>
              <a:rPr lang="en-GB" sz="2400" dirty="0" err="1"/>
              <a:t>garantiza</a:t>
            </a:r>
            <a:r>
              <a:rPr lang="en-GB" sz="2400" dirty="0"/>
              <a:t> </a:t>
            </a:r>
            <a:r>
              <a:rPr lang="en-GB" sz="2400" dirty="0" err="1"/>
              <a:t>tener</a:t>
            </a:r>
            <a:r>
              <a:rPr lang="en-GB" sz="2400" dirty="0"/>
              <a:t> </a:t>
            </a:r>
            <a:r>
              <a:rPr lang="en-GB" sz="2400" dirty="0" err="1"/>
              <a:t>productos</a:t>
            </a:r>
            <a:r>
              <a:rPr lang="en-GB" sz="2400" dirty="0"/>
              <a:t> frescos </a:t>
            </a:r>
            <a:r>
              <a:rPr lang="en-GB" sz="2400" dirty="0" err="1" smtClean="0"/>
              <a:t>siempre</a:t>
            </a:r>
            <a:r>
              <a:rPr lang="en-GB" sz="2400" dirty="0" smtClean="0"/>
              <a:t>, </a:t>
            </a:r>
            <a:r>
              <a:rPr lang="en-GB" sz="2400" dirty="0"/>
              <a:t>y </a:t>
            </a:r>
            <a:r>
              <a:rPr lang="en-GB" sz="2400" dirty="0" err="1"/>
              <a:t>en</a:t>
            </a:r>
            <a:r>
              <a:rPr lang="en-GB" sz="2400" dirty="0"/>
              <a:t> </a:t>
            </a:r>
            <a:r>
              <a:rPr lang="en-GB" sz="2400" dirty="0" err="1"/>
              <a:t>caso</a:t>
            </a:r>
            <a:r>
              <a:rPr lang="en-GB" sz="2400" dirty="0"/>
              <a:t> de no </a:t>
            </a:r>
            <a:r>
              <a:rPr lang="en-GB" sz="2400" dirty="0" err="1"/>
              <a:t>estarlos</a:t>
            </a:r>
            <a:r>
              <a:rPr lang="en-GB" sz="2400" dirty="0"/>
              <a:t> lo </a:t>
            </a:r>
            <a:r>
              <a:rPr lang="en-GB" sz="2400" dirty="0" err="1" smtClean="0"/>
              <a:t>detectaría</a:t>
            </a:r>
            <a:r>
              <a:rPr lang="en-GB" sz="2400" dirty="0" smtClean="0"/>
              <a:t> </a:t>
            </a:r>
            <a:r>
              <a:rPr lang="en-GB" sz="2400" dirty="0" err="1" smtClean="0"/>
              <a:t>rápidamente</a:t>
            </a:r>
            <a:r>
              <a:rPr lang="en-GB" sz="2400" dirty="0" smtClean="0"/>
              <a:t>.</a:t>
            </a:r>
          </a:p>
          <a:p>
            <a:pPr marL="914400" marR="0" lvl="0" indent="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171450" marR="0" lvl="0" indent="-171450" algn="just" rtl="0">
              <a:lnSpc>
                <a:spcPct val="90000"/>
              </a:lnSpc>
              <a:spcBef>
                <a:spcPts val="1000"/>
              </a:spcBef>
              <a:buClr>
                <a:srgbClr val="3493DB"/>
              </a:buClr>
              <a:buSzPct val="100000"/>
              <a:buFont typeface="Noto Sans Symbols"/>
              <a:buNone/>
            </a:pPr>
            <a:endParaRPr sz="2000" b="0" i="0" u="none" strike="noStrike" cap="none" dirty="0">
              <a:solidFill>
                <a:srgbClr val="7F8C8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2971800" y="8484"/>
            <a:ext cx="6070500" cy="65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GB" sz="2400" dirty="0" err="1"/>
              <a:t>Ejemplo</a:t>
            </a:r>
            <a:r>
              <a:rPr lang="en-GB" sz="2400" dirty="0"/>
              <a:t> </a:t>
            </a:r>
            <a:r>
              <a:rPr lang="en-GB" sz="2400" dirty="0" err="1"/>
              <a:t>replicación</a:t>
            </a:r>
            <a:r>
              <a:rPr lang="en-GB" sz="2400" dirty="0"/>
              <a:t>:  Walmart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ftr" idx="11"/>
          </p:nvPr>
        </p:nvSpPr>
        <p:spPr>
          <a:xfrm>
            <a:off x="8720825" y="6525025"/>
            <a:ext cx="321300" cy="287700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fld id="{00000000-1234-1234-1234-123412341234}" type="slidenum"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GB" sz="900" b="1" i="0" u="none" strike="noStrike" cap="none">
              <a:solidFill>
                <a:srgbClr val="95A5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Shape 146" descr="dim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050" y="1030200"/>
            <a:ext cx="3726052" cy="248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493775" y="1319348"/>
            <a:ext cx="8034000" cy="5136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82600" marR="0" lvl="1" indent="-3048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498DB"/>
              </a:buClr>
              <a:buSzPct val="133333"/>
              <a:buFont typeface="Arial"/>
              <a:buChar char="•"/>
            </a:pPr>
            <a:r>
              <a:rPr lang="en-GB" sz="2400" dirty="0" smtClean="0"/>
              <a:t>El </a:t>
            </a:r>
            <a:r>
              <a:rPr lang="en-GB" sz="2400" dirty="0"/>
              <a:t>B</a:t>
            </a:r>
            <a:r>
              <a:rPr lang="en-GB" sz="2400" dirty="0" smtClean="0"/>
              <a:t>lockchain </a:t>
            </a:r>
            <a:r>
              <a:rPr lang="en-GB" sz="2400" dirty="0" err="1"/>
              <a:t>lleva</a:t>
            </a:r>
            <a:r>
              <a:rPr lang="en-GB" sz="2400" dirty="0"/>
              <a:t> un </a:t>
            </a:r>
            <a:r>
              <a:rPr lang="en-GB" sz="2400" b="1" dirty="0" err="1"/>
              <a:t>registro</a:t>
            </a:r>
            <a:r>
              <a:rPr lang="en-GB" sz="2400" dirty="0"/>
              <a:t> de </a:t>
            </a:r>
            <a:r>
              <a:rPr lang="en-GB" sz="2400" b="1" dirty="0" err="1"/>
              <a:t>todos</a:t>
            </a:r>
            <a:r>
              <a:rPr lang="en-GB" sz="2400" dirty="0"/>
              <a:t> </a:t>
            </a:r>
            <a:r>
              <a:rPr lang="en-GB" sz="2400" dirty="0" err="1"/>
              <a:t>los</a:t>
            </a:r>
            <a:r>
              <a:rPr lang="en-GB" sz="2400" dirty="0"/>
              <a:t> </a:t>
            </a:r>
            <a:r>
              <a:rPr lang="en-GB" sz="2400" b="1" dirty="0" err="1"/>
              <a:t>cambios</a:t>
            </a:r>
            <a:r>
              <a:rPr lang="en-GB" sz="2400" dirty="0"/>
              <a:t> que se </a:t>
            </a:r>
            <a:r>
              <a:rPr lang="en-GB" sz="2400" dirty="0" err="1"/>
              <a:t>han</a:t>
            </a:r>
            <a:r>
              <a:rPr lang="en-GB" sz="2400" dirty="0"/>
              <a:t> </a:t>
            </a:r>
            <a:r>
              <a:rPr lang="en-GB" sz="2400" dirty="0" err="1"/>
              <a:t>hecho</a:t>
            </a:r>
            <a:r>
              <a:rPr lang="en-GB" sz="2400" dirty="0"/>
              <a:t> </a:t>
            </a:r>
            <a:r>
              <a:rPr lang="en-GB" sz="2400" dirty="0" err="1"/>
              <a:t>sobre</a:t>
            </a:r>
            <a:r>
              <a:rPr lang="en-GB" sz="2400" dirty="0"/>
              <a:t> </a:t>
            </a:r>
            <a:r>
              <a:rPr lang="en-GB" sz="2400" dirty="0" err="1" smtClean="0"/>
              <a:t>los</a:t>
            </a:r>
            <a:r>
              <a:rPr lang="en-GB" sz="2400" dirty="0" smtClean="0"/>
              <a:t> </a:t>
            </a:r>
            <a:r>
              <a:rPr lang="en-GB" sz="2400" dirty="0" err="1" smtClean="0"/>
              <a:t>datos</a:t>
            </a:r>
            <a:r>
              <a:rPr lang="en-GB" sz="2400" dirty="0" smtClean="0"/>
              <a:t>.</a:t>
            </a:r>
            <a:endParaRPr lang="en-GB" sz="2400" dirty="0"/>
          </a:p>
          <a:p>
            <a:pPr marL="482600" marR="0" lvl="1" indent="-3048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498DB"/>
              </a:buClr>
              <a:buSzPct val="133333"/>
              <a:buFont typeface="Arial"/>
              <a:buChar char="•"/>
            </a:pPr>
            <a:r>
              <a:rPr lang="en-GB" sz="2400" dirty="0" smtClean="0"/>
              <a:t>Los </a:t>
            </a:r>
            <a:r>
              <a:rPr lang="en-GB" sz="2400" b="1" dirty="0" err="1" smtClean="0"/>
              <a:t>datos</a:t>
            </a:r>
            <a:r>
              <a:rPr lang="en-GB" sz="2400" dirty="0" smtClean="0"/>
              <a:t> </a:t>
            </a:r>
            <a:r>
              <a:rPr lang="en-GB" sz="2400" dirty="0" err="1" smtClean="0"/>
              <a:t>están</a:t>
            </a:r>
            <a:r>
              <a:rPr lang="en-GB" sz="2400" dirty="0" smtClean="0"/>
              <a:t> </a:t>
            </a:r>
            <a:r>
              <a:rPr lang="en-GB" sz="2400" b="1" dirty="0" err="1" smtClean="0"/>
              <a:t>replicados</a:t>
            </a:r>
            <a:r>
              <a:rPr lang="en-GB" sz="2400" dirty="0" smtClean="0"/>
              <a:t>, </a:t>
            </a:r>
            <a:r>
              <a:rPr lang="en-GB" sz="2400" dirty="0" err="1" smtClean="0"/>
              <a:t>todos</a:t>
            </a:r>
            <a:r>
              <a:rPr lang="en-GB" sz="2400" dirty="0" smtClean="0"/>
              <a:t> </a:t>
            </a:r>
            <a:r>
              <a:rPr lang="en-GB" sz="2400" dirty="0" err="1" smtClean="0"/>
              <a:t>los</a:t>
            </a:r>
            <a:r>
              <a:rPr lang="en-GB" sz="2400" dirty="0" smtClean="0"/>
              <a:t> </a:t>
            </a:r>
            <a:r>
              <a:rPr lang="en-GB" sz="2400" b="1" dirty="0" err="1" smtClean="0"/>
              <a:t>nodos</a:t>
            </a:r>
            <a:r>
              <a:rPr lang="en-GB" sz="2400" dirty="0" smtClean="0"/>
              <a:t> </a:t>
            </a:r>
            <a:r>
              <a:rPr lang="en-GB" sz="2400" b="1" dirty="0" err="1" smtClean="0"/>
              <a:t>contienen</a:t>
            </a:r>
            <a:r>
              <a:rPr lang="en-GB" sz="2400" dirty="0" smtClean="0"/>
              <a:t> </a:t>
            </a:r>
            <a:r>
              <a:rPr lang="en-GB" sz="2400" dirty="0" err="1" smtClean="0"/>
              <a:t>todo</a:t>
            </a:r>
            <a:r>
              <a:rPr lang="en-GB" sz="2400" dirty="0" smtClean="0"/>
              <a:t> el </a:t>
            </a:r>
            <a:r>
              <a:rPr lang="en-GB" sz="2400" b="1" dirty="0" err="1" smtClean="0"/>
              <a:t>historial</a:t>
            </a:r>
            <a:r>
              <a:rPr lang="en-GB" sz="2400" dirty="0" smtClean="0"/>
              <a:t> </a:t>
            </a:r>
            <a:r>
              <a:rPr lang="en-GB" sz="2400" dirty="0" err="1" smtClean="0"/>
              <a:t>completo</a:t>
            </a:r>
            <a:r>
              <a:rPr lang="en-GB" sz="2400" dirty="0" smtClean="0"/>
              <a:t> de </a:t>
            </a:r>
            <a:r>
              <a:rPr lang="en-GB" sz="2400" b="1" dirty="0" err="1" smtClean="0"/>
              <a:t>cambios</a:t>
            </a:r>
            <a:r>
              <a:rPr lang="en-GB" sz="2400" dirty="0" smtClean="0"/>
              <a:t>.</a:t>
            </a:r>
            <a:endParaRPr lang="en-GB" sz="2400" dirty="0"/>
          </a:p>
          <a:p>
            <a:pPr marL="482600" marR="0" lvl="1" indent="-3048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498DB"/>
              </a:buClr>
              <a:buSzPct val="133333"/>
              <a:buFont typeface="Arial"/>
              <a:buChar char="•"/>
            </a:pPr>
            <a:r>
              <a:rPr lang="en-GB" sz="2400" dirty="0" err="1"/>
              <a:t>Esta</a:t>
            </a:r>
            <a:r>
              <a:rPr lang="en-GB" sz="2400" dirty="0"/>
              <a:t> </a:t>
            </a:r>
            <a:r>
              <a:rPr lang="en-GB" sz="2400" dirty="0" err="1"/>
              <a:t>funcionalidad</a:t>
            </a:r>
            <a:r>
              <a:rPr lang="en-GB" sz="2400" dirty="0"/>
              <a:t> </a:t>
            </a:r>
            <a:r>
              <a:rPr lang="en-GB" sz="2400" dirty="0" err="1"/>
              <a:t>es</a:t>
            </a:r>
            <a:r>
              <a:rPr lang="en-GB" sz="2400" dirty="0"/>
              <a:t> </a:t>
            </a:r>
            <a:r>
              <a:rPr lang="en-GB" sz="2400" dirty="0" err="1"/>
              <a:t>muy</a:t>
            </a:r>
            <a:r>
              <a:rPr lang="en-GB" sz="2400" dirty="0"/>
              <a:t> </a:t>
            </a:r>
            <a:r>
              <a:rPr lang="en-GB" sz="2400" dirty="0" err="1"/>
              <a:t>util</a:t>
            </a:r>
            <a:r>
              <a:rPr lang="en-GB" sz="2400" dirty="0"/>
              <a:t> para </a:t>
            </a:r>
            <a:r>
              <a:rPr lang="en-GB" sz="2400" dirty="0" err="1"/>
              <a:t>casos</a:t>
            </a:r>
            <a:r>
              <a:rPr lang="en-GB" sz="2400" dirty="0"/>
              <a:t> de </a:t>
            </a:r>
            <a:r>
              <a:rPr lang="en-GB" sz="2400" b="1" dirty="0" smtClean="0"/>
              <a:t>auditoria</a:t>
            </a:r>
            <a:r>
              <a:rPr lang="en-GB" sz="2400" dirty="0" smtClean="0"/>
              <a:t>, </a:t>
            </a:r>
            <a:r>
              <a:rPr lang="en-GB" sz="2400" dirty="0" err="1" smtClean="0"/>
              <a:t>es</a:t>
            </a:r>
            <a:r>
              <a:rPr lang="en-GB" sz="2400" dirty="0" smtClean="0"/>
              <a:t> </a:t>
            </a:r>
            <a:r>
              <a:rPr lang="en-GB" sz="2400" dirty="0" err="1" smtClean="0"/>
              <a:t>posible</a:t>
            </a:r>
            <a:r>
              <a:rPr lang="en-GB" sz="2400" dirty="0" smtClean="0"/>
              <a:t> </a:t>
            </a:r>
            <a:r>
              <a:rPr lang="en-GB" sz="2400" b="1" dirty="0" err="1" smtClean="0"/>
              <a:t>comprobar</a:t>
            </a:r>
            <a:r>
              <a:rPr lang="en-GB" sz="2400" dirty="0" smtClean="0"/>
              <a:t> </a:t>
            </a:r>
            <a:r>
              <a:rPr lang="en-GB" sz="2400" b="1" dirty="0" err="1" smtClean="0"/>
              <a:t>cualquier</a:t>
            </a:r>
            <a:r>
              <a:rPr lang="en-GB" sz="2400" dirty="0" smtClean="0"/>
              <a:t> </a:t>
            </a:r>
            <a:r>
              <a:rPr lang="en-GB" sz="2400" b="1" dirty="0" err="1" smtClean="0"/>
              <a:t>operación</a:t>
            </a:r>
            <a:r>
              <a:rPr lang="en-GB" sz="2400" dirty="0" smtClean="0"/>
              <a:t> </a:t>
            </a:r>
            <a:r>
              <a:rPr lang="en-GB" sz="2400" dirty="0" err="1" smtClean="0"/>
              <a:t>desde</a:t>
            </a:r>
            <a:r>
              <a:rPr lang="en-GB" sz="2400" dirty="0" smtClean="0"/>
              <a:t> el </a:t>
            </a:r>
            <a:r>
              <a:rPr lang="en-GB" sz="2400" dirty="0" err="1" smtClean="0"/>
              <a:t>origen</a:t>
            </a:r>
            <a:r>
              <a:rPr lang="en-GB" sz="2400" dirty="0" smtClean="0"/>
              <a:t> del blockchain. </a:t>
            </a:r>
            <a:endParaRPr lang="en-GB" sz="2400" dirty="0"/>
          </a:p>
          <a:p>
            <a:pPr marL="482600" marR="0" lvl="1" indent="-3048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498DB"/>
              </a:buClr>
              <a:buSzPct val="133333"/>
              <a:buFont typeface="Arial"/>
              <a:buChar char="•"/>
            </a:pPr>
            <a:r>
              <a:rPr lang="en-GB" sz="2400" dirty="0" err="1"/>
              <a:t>Esta</a:t>
            </a:r>
            <a:r>
              <a:rPr lang="en-GB" sz="2400" dirty="0"/>
              <a:t> </a:t>
            </a:r>
            <a:r>
              <a:rPr lang="en-GB" sz="2400" b="1" dirty="0" err="1"/>
              <a:t>trazabilidad</a:t>
            </a:r>
            <a:r>
              <a:rPr lang="en-GB" sz="2400" dirty="0"/>
              <a:t> </a:t>
            </a:r>
            <a:r>
              <a:rPr lang="en-GB" sz="2400" dirty="0" smtClean="0"/>
              <a:t>se </a:t>
            </a:r>
            <a:r>
              <a:rPr lang="en-GB" sz="2400" dirty="0" err="1" smtClean="0"/>
              <a:t>consigue</a:t>
            </a:r>
            <a:r>
              <a:rPr lang="en-GB" sz="2400" dirty="0" smtClean="0"/>
              <a:t> </a:t>
            </a:r>
            <a:r>
              <a:rPr lang="en-GB" sz="2400" dirty="0" err="1" smtClean="0"/>
              <a:t>gracias</a:t>
            </a:r>
            <a:r>
              <a:rPr lang="en-GB" sz="2400" dirty="0" smtClean="0"/>
              <a:t> al </a:t>
            </a:r>
            <a:r>
              <a:rPr lang="en-GB" sz="2400" b="1" dirty="0" err="1" smtClean="0"/>
              <a:t>enlazado</a:t>
            </a:r>
            <a:r>
              <a:rPr lang="en-GB" sz="2400" dirty="0" smtClean="0"/>
              <a:t> de la </a:t>
            </a:r>
            <a:r>
              <a:rPr lang="en-GB" sz="2400" b="1" dirty="0" err="1" smtClean="0"/>
              <a:t>cadena</a:t>
            </a:r>
            <a:r>
              <a:rPr lang="en-GB" sz="2400" dirty="0" smtClean="0"/>
              <a:t> de </a:t>
            </a:r>
            <a:r>
              <a:rPr lang="en-GB" sz="2400" b="1" dirty="0" err="1" smtClean="0"/>
              <a:t>bloques</a:t>
            </a:r>
            <a:r>
              <a:rPr lang="en-GB" sz="2400" dirty="0" smtClean="0"/>
              <a:t>.</a:t>
            </a:r>
          </a:p>
          <a:p>
            <a:pPr marL="482600" marR="0" lvl="1" indent="-3048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498DB"/>
              </a:buClr>
              <a:buSzPct val="133333"/>
              <a:buFont typeface="Arial"/>
              <a:buChar char="•"/>
            </a:pPr>
            <a:r>
              <a:rPr lang="en-GB" sz="2400" dirty="0" smtClean="0"/>
              <a:t>Los </a:t>
            </a:r>
            <a:r>
              <a:rPr lang="en-GB" sz="2400" b="1" dirty="0" err="1" smtClean="0"/>
              <a:t>auditores</a:t>
            </a:r>
            <a:r>
              <a:rPr lang="en-GB" sz="2400" dirty="0" smtClean="0"/>
              <a:t> </a:t>
            </a:r>
            <a:r>
              <a:rPr lang="en-GB" sz="2400" dirty="0" err="1" smtClean="0"/>
              <a:t>pueden</a:t>
            </a:r>
            <a:r>
              <a:rPr lang="en-GB" sz="2400" dirty="0" smtClean="0"/>
              <a:t> </a:t>
            </a:r>
            <a:r>
              <a:rPr lang="en-GB" sz="2400" dirty="0" err="1" smtClean="0"/>
              <a:t>ser</a:t>
            </a:r>
            <a:r>
              <a:rPr lang="en-GB" sz="2400" dirty="0" smtClean="0"/>
              <a:t> </a:t>
            </a:r>
            <a:r>
              <a:rPr lang="en-GB" sz="2400" b="1" dirty="0" err="1" smtClean="0"/>
              <a:t>miembros</a:t>
            </a:r>
            <a:r>
              <a:rPr lang="en-GB" sz="2400" dirty="0" smtClean="0"/>
              <a:t> del </a:t>
            </a:r>
            <a:r>
              <a:rPr lang="en-GB" sz="2400" b="1" dirty="0" smtClean="0"/>
              <a:t>blockchain</a:t>
            </a:r>
            <a:r>
              <a:rPr lang="en-GB" sz="2400" dirty="0" smtClean="0"/>
              <a:t> y </a:t>
            </a:r>
            <a:r>
              <a:rPr lang="en-GB" sz="2400" dirty="0" err="1" smtClean="0"/>
              <a:t>tener</a:t>
            </a:r>
            <a:r>
              <a:rPr lang="en-GB" sz="2400" dirty="0" smtClean="0"/>
              <a:t> </a:t>
            </a:r>
            <a:r>
              <a:rPr lang="en-GB" sz="2400" dirty="0" err="1" smtClean="0"/>
              <a:t>su</a:t>
            </a:r>
            <a:r>
              <a:rPr lang="en-GB" sz="2400" dirty="0" smtClean="0"/>
              <a:t> </a:t>
            </a:r>
            <a:r>
              <a:rPr lang="en-GB" sz="2400" b="1" dirty="0" err="1" smtClean="0"/>
              <a:t>copia</a:t>
            </a:r>
            <a:r>
              <a:rPr lang="en-GB" sz="2400" dirty="0" smtClean="0"/>
              <a:t> </a:t>
            </a:r>
            <a:r>
              <a:rPr lang="en-GB" sz="2400" dirty="0" err="1" smtClean="0"/>
              <a:t>siempre</a:t>
            </a:r>
            <a:r>
              <a:rPr lang="en-GB" sz="2400" dirty="0" smtClean="0"/>
              <a:t> </a:t>
            </a:r>
            <a:r>
              <a:rPr lang="en-GB" sz="2400" b="1" dirty="0" err="1" smtClean="0"/>
              <a:t>actualizada</a:t>
            </a:r>
            <a:r>
              <a:rPr lang="en-GB" sz="2400" dirty="0" smtClean="0"/>
              <a:t> de </a:t>
            </a:r>
            <a:r>
              <a:rPr lang="en-GB" sz="2400" dirty="0" err="1" smtClean="0"/>
              <a:t>los</a:t>
            </a:r>
            <a:r>
              <a:rPr lang="en-GB" sz="2400" dirty="0" smtClean="0"/>
              <a:t> </a:t>
            </a:r>
            <a:r>
              <a:rPr lang="en-GB" sz="2400" dirty="0" err="1" smtClean="0"/>
              <a:t>datos</a:t>
            </a:r>
            <a:r>
              <a:rPr lang="en-GB" sz="2400" dirty="0" smtClean="0"/>
              <a:t>.</a:t>
            </a:r>
            <a:endParaRPr lang="en-GB" sz="2400" dirty="0"/>
          </a:p>
          <a:p>
            <a:pPr marL="457200" marR="0" lvl="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171450" marR="0" lvl="0" indent="-171450" algn="l" rtl="0">
              <a:lnSpc>
                <a:spcPct val="90000"/>
              </a:lnSpc>
              <a:spcBef>
                <a:spcPts val="1000"/>
              </a:spcBef>
              <a:buClr>
                <a:srgbClr val="3493DB"/>
              </a:buClr>
              <a:buSzPct val="100000"/>
              <a:buFont typeface="Noto Sans Symbols"/>
              <a:buNone/>
            </a:pPr>
            <a:endParaRPr sz="2000" b="0" i="0" u="none" strike="noStrike" cap="none" dirty="0">
              <a:solidFill>
                <a:srgbClr val="7F8C8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2971800" y="8484"/>
            <a:ext cx="6070500" cy="65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GB" sz="2400" dirty="0" err="1" smtClean="0"/>
              <a:t>Trazabilidad</a:t>
            </a:r>
            <a:r>
              <a:rPr lang="en-GB" sz="2400" dirty="0" smtClean="0"/>
              <a:t>  </a:t>
            </a:r>
            <a:r>
              <a:rPr lang="en-GB" sz="2400" dirty="0"/>
              <a:t>y auditoria</a:t>
            </a:r>
          </a:p>
        </p:txBody>
      </p:sp>
      <p:sp>
        <p:nvSpPr>
          <p:cNvPr id="153" name="Shape 153"/>
          <p:cNvSpPr txBox="1">
            <a:spLocks noGrp="1"/>
          </p:cNvSpPr>
          <p:nvPr>
            <p:ph type="ftr" idx="11"/>
          </p:nvPr>
        </p:nvSpPr>
        <p:spPr>
          <a:xfrm>
            <a:off x="8720825" y="6525025"/>
            <a:ext cx="321300" cy="287700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fld id="{00000000-1234-1234-1234-123412341234}" type="slidenum"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GB" sz="900" b="1" i="0" u="none" strike="noStrike" cap="none">
              <a:solidFill>
                <a:srgbClr val="95A5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3932100" y="1319350"/>
            <a:ext cx="4656900" cy="5136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82600" marR="0" lvl="1" indent="-3048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498DB"/>
              </a:buClr>
              <a:buSzPct val="133333"/>
              <a:buFont typeface="Arial"/>
              <a:buChar char="•"/>
            </a:pPr>
            <a:r>
              <a:rPr lang="en-GB" sz="2400" dirty="0" err="1" smtClean="0"/>
              <a:t>Everledger</a:t>
            </a:r>
            <a:r>
              <a:rPr lang="en-GB" sz="2400" dirty="0" smtClean="0"/>
              <a:t> </a:t>
            </a:r>
            <a:r>
              <a:rPr lang="en-GB" sz="2400" dirty="0" err="1" smtClean="0"/>
              <a:t>usa</a:t>
            </a:r>
            <a:r>
              <a:rPr lang="en-GB" sz="2400" dirty="0" smtClean="0"/>
              <a:t> </a:t>
            </a:r>
            <a:r>
              <a:rPr lang="en-GB" sz="2400" dirty="0"/>
              <a:t>el </a:t>
            </a:r>
            <a:r>
              <a:rPr lang="en-GB" sz="2400" dirty="0" err="1"/>
              <a:t>registro</a:t>
            </a:r>
            <a:r>
              <a:rPr lang="en-GB" sz="2400" dirty="0"/>
              <a:t> de blockchain para </a:t>
            </a:r>
            <a:r>
              <a:rPr lang="en-GB" sz="2400" dirty="0" err="1"/>
              <a:t>identificar</a:t>
            </a:r>
            <a:r>
              <a:rPr lang="en-GB" sz="2400" dirty="0"/>
              <a:t> diamantes y </a:t>
            </a:r>
            <a:r>
              <a:rPr lang="en-GB" sz="2400" dirty="0" err="1"/>
              <a:t>poder</a:t>
            </a:r>
            <a:r>
              <a:rPr lang="en-GB" sz="2400" dirty="0"/>
              <a:t> </a:t>
            </a:r>
            <a:r>
              <a:rPr lang="en-GB" sz="2400" dirty="0" err="1"/>
              <a:t>seguir</a:t>
            </a:r>
            <a:r>
              <a:rPr lang="en-GB" sz="2400" dirty="0"/>
              <a:t> </a:t>
            </a:r>
            <a:r>
              <a:rPr lang="en-GB" sz="2400" dirty="0" err="1"/>
              <a:t>cualquier</a:t>
            </a:r>
            <a:r>
              <a:rPr lang="en-GB" sz="2400" dirty="0"/>
              <a:t> diamante </a:t>
            </a:r>
            <a:r>
              <a:rPr lang="en-GB" sz="2400" dirty="0" err="1"/>
              <a:t>desde</a:t>
            </a:r>
            <a:r>
              <a:rPr lang="en-GB" sz="2400" dirty="0"/>
              <a:t> el </a:t>
            </a:r>
            <a:r>
              <a:rPr lang="en-GB" sz="2400" dirty="0" err="1"/>
              <a:t>momento</a:t>
            </a:r>
            <a:r>
              <a:rPr lang="en-GB" sz="2400" dirty="0"/>
              <a:t> que se </a:t>
            </a:r>
            <a:r>
              <a:rPr lang="en-GB" sz="2400" dirty="0" err="1"/>
              <a:t>extrajo</a:t>
            </a:r>
            <a:r>
              <a:rPr lang="en-GB" sz="2400" dirty="0"/>
              <a:t> [</a:t>
            </a:r>
            <a:r>
              <a:rPr lang="en-GB" sz="2400" u="sng" dirty="0">
                <a:solidFill>
                  <a:schemeClr val="hlink"/>
                </a:solidFill>
                <a:hlinkClick r:id="rId3"/>
              </a:rPr>
              <a:t>link</a:t>
            </a:r>
            <a:r>
              <a:rPr lang="en-GB" sz="2400" dirty="0" smtClean="0"/>
              <a:t>]</a:t>
            </a:r>
          </a:p>
          <a:p>
            <a:pPr marL="482600" marR="0" lvl="1" indent="-3048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498DB"/>
              </a:buClr>
              <a:buSzPct val="133333"/>
              <a:buFont typeface="Arial"/>
              <a:buChar char="•"/>
            </a:pPr>
            <a:r>
              <a:rPr lang="en-GB" sz="2400" dirty="0" smtClean="0"/>
              <a:t>Las </a:t>
            </a:r>
            <a:r>
              <a:rPr lang="en-GB" sz="2400" dirty="0" err="1" smtClean="0"/>
              <a:t>propiedades</a:t>
            </a:r>
            <a:r>
              <a:rPr lang="en-GB" sz="2400" dirty="0" smtClean="0"/>
              <a:t> y </a:t>
            </a:r>
            <a:r>
              <a:rPr lang="en-GB" sz="2400" dirty="0" err="1"/>
              <a:t>t</a:t>
            </a:r>
            <a:r>
              <a:rPr lang="en-GB" sz="2400" dirty="0" err="1" smtClean="0"/>
              <a:t>odo</a:t>
            </a:r>
            <a:r>
              <a:rPr lang="en-GB" sz="2400" dirty="0" smtClean="0"/>
              <a:t> el </a:t>
            </a:r>
            <a:r>
              <a:rPr lang="en-GB" sz="2400" dirty="0" err="1" smtClean="0"/>
              <a:t>ciclo</a:t>
            </a:r>
            <a:r>
              <a:rPr lang="en-GB" sz="2400" dirty="0"/>
              <a:t> </a:t>
            </a:r>
            <a:r>
              <a:rPr lang="en-GB" sz="2400" dirty="0" smtClean="0"/>
              <a:t>de </a:t>
            </a:r>
            <a:r>
              <a:rPr lang="en-GB" sz="2400" dirty="0" err="1" smtClean="0"/>
              <a:t>vida</a:t>
            </a:r>
            <a:r>
              <a:rPr lang="en-GB" sz="2400" dirty="0" smtClean="0"/>
              <a:t> de </a:t>
            </a:r>
            <a:r>
              <a:rPr lang="en-GB" sz="2400" dirty="0" err="1" smtClean="0"/>
              <a:t>movimiento</a:t>
            </a:r>
            <a:r>
              <a:rPr lang="en-GB" sz="2400" dirty="0" smtClean="0"/>
              <a:t> del diamante y </a:t>
            </a:r>
            <a:r>
              <a:rPr lang="en-GB" sz="2400" dirty="0" err="1" smtClean="0"/>
              <a:t>cambio</a:t>
            </a:r>
            <a:r>
              <a:rPr lang="en-GB" sz="2400" dirty="0" smtClean="0"/>
              <a:t> de </a:t>
            </a:r>
            <a:r>
              <a:rPr lang="en-GB" sz="2400" dirty="0" err="1" smtClean="0"/>
              <a:t>dueño</a:t>
            </a:r>
            <a:r>
              <a:rPr lang="en-GB" sz="2400" dirty="0" smtClean="0"/>
              <a:t> </a:t>
            </a:r>
            <a:r>
              <a:rPr lang="en-GB" sz="2400" dirty="0" err="1" smtClean="0"/>
              <a:t>queda</a:t>
            </a:r>
            <a:r>
              <a:rPr lang="en-GB" sz="2400" dirty="0" smtClean="0"/>
              <a:t> </a:t>
            </a:r>
            <a:r>
              <a:rPr lang="en-GB" sz="2400" dirty="0" err="1" smtClean="0"/>
              <a:t>registrado</a:t>
            </a:r>
            <a:r>
              <a:rPr lang="en-GB" sz="2400" dirty="0" smtClean="0"/>
              <a:t>.</a:t>
            </a:r>
            <a:endParaRPr lang="en-GB" sz="2400" dirty="0"/>
          </a:p>
          <a:p>
            <a:pPr marL="482600" marR="0" lvl="1" indent="-3048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498DB"/>
              </a:buClr>
              <a:buSzPct val="133333"/>
              <a:buFont typeface="Arial"/>
              <a:buChar char="•"/>
            </a:pPr>
            <a:r>
              <a:rPr lang="en-GB" sz="2400" dirty="0" smtClean="0"/>
              <a:t>Se </a:t>
            </a:r>
            <a:r>
              <a:rPr lang="en-GB" sz="2400" dirty="0" err="1"/>
              <a:t>puede</a:t>
            </a:r>
            <a:r>
              <a:rPr lang="en-GB" sz="2400" dirty="0"/>
              <a:t> </a:t>
            </a:r>
            <a:r>
              <a:rPr lang="en-GB" sz="2400" dirty="0" err="1"/>
              <a:t>saber</a:t>
            </a:r>
            <a:r>
              <a:rPr lang="en-GB" sz="2400" dirty="0"/>
              <a:t> </a:t>
            </a:r>
            <a:r>
              <a:rPr lang="en-GB" sz="2400" dirty="0" err="1"/>
              <a:t>en</a:t>
            </a:r>
            <a:r>
              <a:rPr lang="en-GB" sz="2400" dirty="0"/>
              <a:t> </a:t>
            </a:r>
            <a:r>
              <a:rPr lang="en-GB" sz="2400" dirty="0" err="1"/>
              <a:t>cualquier</a:t>
            </a:r>
            <a:r>
              <a:rPr lang="en-GB" sz="2400" dirty="0"/>
              <a:t> </a:t>
            </a:r>
            <a:r>
              <a:rPr lang="en-GB" sz="2400" dirty="0" err="1"/>
              <a:t>momento</a:t>
            </a:r>
            <a:r>
              <a:rPr lang="en-GB" sz="2400" dirty="0"/>
              <a:t> </a:t>
            </a:r>
            <a:r>
              <a:rPr lang="en-GB" sz="2400" dirty="0" smtClean="0"/>
              <a:t>la </a:t>
            </a:r>
            <a:r>
              <a:rPr lang="en-GB" sz="2400" dirty="0" err="1" smtClean="0"/>
              <a:t>legalidad</a:t>
            </a:r>
            <a:r>
              <a:rPr lang="en-GB" sz="2400" dirty="0" smtClean="0"/>
              <a:t> del </a:t>
            </a:r>
            <a:r>
              <a:rPr lang="en-GB" sz="2400" dirty="0" err="1" smtClean="0"/>
              <a:t>mismo</a:t>
            </a:r>
            <a:r>
              <a:rPr lang="en-GB" sz="2400" dirty="0" smtClean="0"/>
              <a:t>.</a:t>
            </a:r>
            <a:endParaRPr sz="2400" dirty="0"/>
          </a:p>
          <a:p>
            <a:pPr marL="171450" marR="0" lvl="0" indent="-171450" algn="just" rtl="0">
              <a:lnSpc>
                <a:spcPct val="90000"/>
              </a:lnSpc>
              <a:spcBef>
                <a:spcPts val="1000"/>
              </a:spcBef>
              <a:buClr>
                <a:srgbClr val="3493DB"/>
              </a:buClr>
              <a:buSzPct val="100000"/>
              <a:buFont typeface="Noto Sans Symbols"/>
              <a:buNone/>
            </a:pPr>
            <a:endParaRPr sz="2000" b="0" i="0" u="none" strike="noStrike" cap="none" dirty="0">
              <a:solidFill>
                <a:srgbClr val="7F8C8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2971800" y="8484"/>
            <a:ext cx="6070500" cy="65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GB" sz="2400" dirty="0" err="1"/>
              <a:t>Ejemplo</a:t>
            </a:r>
            <a:r>
              <a:rPr lang="en-GB" sz="2400" dirty="0"/>
              <a:t> auditoria:  </a:t>
            </a:r>
            <a:r>
              <a:rPr lang="en-GB" sz="2400" dirty="0" err="1"/>
              <a:t>Everledger</a:t>
            </a:r>
            <a:endParaRPr lang="en-GB" sz="2400" dirty="0"/>
          </a:p>
        </p:txBody>
      </p:sp>
      <p:sp>
        <p:nvSpPr>
          <p:cNvPr id="160" name="Shape 160"/>
          <p:cNvSpPr txBox="1">
            <a:spLocks noGrp="1"/>
          </p:cNvSpPr>
          <p:nvPr>
            <p:ph type="ftr" idx="11"/>
          </p:nvPr>
        </p:nvSpPr>
        <p:spPr>
          <a:xfrm>
            <a:off x="8720825" y="6525025"/>
            <a:ext cx="321300" cy="287700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 b="1" i="0" u="none" strike="noStrike" cap="none" dirty="0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fld id="{00000000-1234-1234-1234-123412341234}" type="slidenum"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GB" sz="900" b="1" i="0" u="none" strike="noStrike" cap="none" dirty="0">
              <a:solidFill>
                <a:srgbClr val="95A5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Shape 161" descr="4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075" y="1319359"/>
            <a:ext cx="3627300" cy="241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4629150" y="8484"/>
            <a:ext cx="4413000" cy="657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 dirty="0" err="1" smtClean="0"/>
              <a:t>Crecimiento</a:t>
            </a:r>
            <a:r>
              <a:rPr lang="en-GB" sz="2400" dirty="0" smtClean="0"/>
              <a:t> del blockchain</a:t>
            </a:r>
            <a:endParaRPr lang="en-GB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41" y="773598"/>
            <a:ext cx="8390418" cy="42738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3941" y="5932967"/>
            <a:ext cx="3177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7F8C8D"/>
                </a:solidFill>
                <a:latin typeface="Calibri" charset="0"/>
                <a:ea typeface="Calibri" charset="0"/>
                <a:cs typeface="Calibri" charset="0"/>
              </a:rPr>
              <a:t>20 </a:t>
            </a:r>
            <a:r>
              <a:rPr lang="en-GB" dirty="0" err="1" smtClean="0">
                <a:solidFill>
                  <a:srgbClr val="7F8C8D"/>
                </a:solidFill>
                <a:latin typeface="Calibri" charset="0"/>
                <a:ea typeface="Calibri" charset="0"/>
                <a:cs typeface="Calibri" charset="0"/>
              </a:rPr>
              <a:t>Enero</a:t>
            </a:r>
            <a:r>
              <a:rPr lang="en-GB" dirty="0" smtClean="0">
                <a:solidFill>
                  <a:srgbClr val="7F8C8D"/>
                </a:solidFill>
                <a:latin typeface="Calibri" charset="0"/>
                <a:ea typeface="Calibri" charset="0"/>
                <a:cs typeface="Calibri" charset="0"/>
              </a:rPr>
              <a:t> 2017  Fuente: </a:t>
            </a:r>
            <a:r>
              <a:rPr lang="en-GB" dirty="0" smtClean="0">
                <a:latin typeface="Calibri" charset="0"/>
                <a:ea typeface="Calibri" charset="0"/>
                <a:cs typeface="Calibri" charset="0"/>
                <a:hlinkClick r:id="rId4"/>
              </a:rPr>
              <a:t>Bitcoin Magazine</a:t>
            </a:r>
            <a:endParaRPr lang="en-GB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65004" y="5154981"/>
            <a:ext cx="5519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Calibri" charset="0"/>
                <a:ea typeface="Calibri" charset="0"/>
                <a:cs typeface="Calibri" charset="0"/>
              </a:rPr>
              <a:t>Global blockchain technology market by type, 2015 — 2024 (USD Million)</a:t>
            </a:r>
            <a:endParaRPr lang="en-GB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Shape 160"/>
          <p:cNvSpPr txBox="1">
            <a:spLocks noGrp="1"/>
          </p:cNvSpPr>
          <p:nvPr>
            <p:ph type="ftr" idx="11"/>
          </p:nvPr>
        </p:nvSpPr>
        <p:spPr>
          <a:xfrm>
            <a:off x="8720825" y="6525025"/>
            <a:ext cx="321300" cy="287700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 b="1" i="0" u="none" strike="noStrike" cap="none" dirty="0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fld id="{00000000-1234-1234-1234-123412341234}" type="slidenum"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GB" sz="900" b="1" i="0" u="none" strike="noStrike" cap="none" dirty="0">
              <a:solidFill>
                <a:srgbClr val="95A5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1961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381958" y="1010698"/>
            <a:ext cx="8010604" cy="5222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82600" lvl="1" indent="-304800" algn="just">
              <a:spcBef>
                <a:spcPts val="1200"/>
              </a:spcBef>
              <a:buSzPct val="133333"/>
              <a:buFont typeface="Arial"/>
              <a:buChar char="•"/>
            </a:pPr>
            <a:r>
              <a:rPr lang="en-GB" sz="2800" dirty="0" err="1"/>
              <a:t>Debido</a:t>
            </a:r>
            <a:r>
              <a:rPr lang="en-GB" sz="2800" dirty="0"/>
              <a:t> al </a:t>
            </a:r>
            <a:r>
              <a:rPr lang="en-GB" sz="2800" b="1" dirty="0" err="1"/>
              <a:t>aumento</a:t>
            </a:r>
            <a:r>
              <a:rPr lang="en-GB" sz="2800" dirty="0"/>
              <a:t> de </a:t>
            </a:r>
            <a:r>
              <a:rPr lang="en-GB" sz="2800" b="1" dirty="0" err="1"/>
              <a:t>popularidad</a:t>
            </a:r>
            <a:r>
              <a:rPr lang="en-GB" sz="2800" dirty="0"/>
              <a:t> de </a:t>
            </a:r>
            <a:r>
              <a:rPr lang="en-GB" sz="2800" b="1" dirty="0"/>
              <a:t>blockchain</a:t>
            </a:r>
            <a:r>
              <a:rPr lang="en-GB" sz="2800" dirty="0"/>
              <a:t> y </a:t>
            </a:r>
            <a:r>
              <a:rPr lang="en-GB" sz="2800" dirty="0" err="1"/>
              <a:t>han</a:t>
            </a:r>
            <a:r>
              <a:rPr lang="en-GB" sz="2800" dirty="0"/>
              <a:t> </a:t>
            </a:r>
            <a:r>
              <a:rPr lang="en-GB" sz="2800" dirty="0" err="1"/>
              <a:t>surgido</a:t>
            </a:r>
            <a:r>
              <a:rPr lang="en-GB" sz="2800" dirty="0"/>
              <a:t> </a:t>
            </a:r>
            <a:r>
              <a:rPr lang="en-GB" sz="2800" dirty="0" err="1"/>
              <a:t>los</a:t>
            </a:r>
            <a:r>
              <a:rPr lang="en-GB" sz="2800" dirty="0"/>
              <a:t> </a:t>
            </a:r>
            <a:r>
              <a:rPr lang="en-GB" sz="2800" dirty="0" err="1"/>
              <a:t>primeros</a:t>
            </a:r>
            <a:r>
              <a:rPr lang="en-GB" sz="2800" dirty="0"/>
              <a:t> </a:t>
            </a:r>
            <a:r>
              <a:rPr lang="en-GB" sz="2800" b="1" dirty="0" err="1" smtClean="0"/>
              <a:t>problemas</a:t>
            </a:r>
            <a:r>
              <a:rPr lang="en-GB" sz="2800" dirty="0" smtClean="0"/>
              <a:t>/ </a:t>
            </a:r>
            <a:r>
              <a:rPr lang="en-GB" sz="2800" b="1" dirty="0" err="1" smtClean="0"/>
              <a:t>limitaciones</a:t>
            </a:r>
            <a:r>
              <a:rPr lang="en-GB" sz="2800" dirty="0" smtClean="0"/>
              <a:t>.</a:t>
            </a:r>
            <a:endParaRPr lang="en-GB" sz="2800" dirty="0"/>
          </a:p>
          <a:p>
            <a:pPr marL="482600" lvl="1" indent="-304800" algn="just">
              <a:spcBef>
                <a:spcPts val="1200"/>
              </a:spcBef>
              <a:buSzPct val="133333"/>
              <a:buFont typeface="Arial"/>
              <a:buChar char="•"/>
            </a:pPr>
            <a:endParaRPr lang="en-GB" sz="2800" dirty="0"/>
          </a:p>
          <a:p>
            <a:pPr marL="482600" lvl="1" indent="-304800" algn="just">
              <a:spcBef>
                <a:spcPts val="1200"/>
              </a:spcBef>
              <a:buSzPct val="133333"/>
              <a:buFont typeface="Arial"/>
              <a:buChar char="•"/>
            </a:pPr>
            <a:r>
              <a:rPr lang="en-GB" sz="2800" dirty="0"/>
              <a:t>El principal </a:t>
            </a:r>
            <a:r>
              <a:rPr lang="en-GB" sz="2800" b="1" dirty="0" err="1"/>
              <a:t>problema</a:t>
            </a:r>
            <a:r>
              <a:rPr lang="en-GB" sz="2800" dirty="0"/>
              <a:t> que se ha </a:t>
            </a:r>
            <a:r>
              <a:rPr lang="en-GB" sz="2800" dirty="0" err="1"/>
              <a:t>encontrado</a:t>
            </a:r>
            <a:r>
              <a:rPr lang="en-GB" sz="2800" dirty="0"/>
              <a:t> </a:t>
            </a:r>
            <a:r>
              <a:rPr lang="en-GB" sz="2800" dirty="0" err="1"/>
              <a:t>en</a:t>
            </a:r>
            <a:r>
              <a:rPr lang="en-GB" sz="2800" dirty="0"/>
              <a:t> el sector </a:t>
            </a:r>
            <a:r>
              <a:rPr lang="en-GB" sz="2800" b="1" dirty="0" err="1"/>
              <a:t>financiero</a:t>
            </a:r>
            <a:r>
              <a:rPr lang="en-GB" sz="2800" dirty="0"/>
              <a:t> </a:t>
            </a:r>
            <a:r>
              <a:rPr lang="en-GB" sz="2800" b="1" dirty="0" err="1"/>
              <a:t>respecto</a:t>
            </a:r>
            <a:r>
              <a:rPr lang="en-GB" sz="2800" dirty="0"/>
              <a:t> a blockchain </a:t>
            </a:r>
            <a:r>
              <a:rPr lang="en-GB" sz="2800" dirty="0" err="1"/>
              <a:t>es</a:t>
            </a:r>
            <a:r>
              <a:rPr lang="en-GB" sz="2800" dirty="0"/>
              <a:t> la </a:t>
            </a:r>
            <a:r>
              <a:rPr lang="en-GB" sz="2800" b="1" dirty="0" err="1"/>
              <a:t>falta</a:t>
            </a:r>
            <a:r>
              <a:rPr lang="en-GB" sz="2800" dirty="0"/>
              <a:t> de </a:t>
            </a:r>
            <a:r>
              <a:rPr lang="en-GB" sz="2800" b="1" dirty="0" err="1"/>
              <a:t>privacidad</a:t>
            </a:r>
            <a:r>
              <a:rPr lang="en-GB" sz="2800" dirty="0"/>
              <a:t>.</a:t>
            </a:r>
          </a:p>
          <a:p>
            <a:pPr marL="482600" lvl="1" indent="-304800" algn="just">
              <a:spcBef>
                <a:spcPts val="1200"/>
              </a:spcBef>
              <a:buSzPct val="133333"/>
              <a:buFont typeface="Arial"/>
              <a:buChar char="•"/>
            </a:pPr>
            <a:endParaRPr lang="en-GB" sz="2800" dirty="0"/>
          </a:p>
          <a:p>
            <a:pPr marL="482600" lvl="1" indent="-304800" algn="just">
              <a:spcBef>
                <a:spcPts val="1200"/>
              </a:spcBef>
              <a:buSzPct val="133333"/>
              <a:buFont typeface="Arial"/>
              <a:buChar char="•"/>
            </a:pPr>
            <a:r>
              <a:rPr lang="en-GB" sz="2800" dirty="0" err="1"/>
              <a:t>En</a:t>
            </a:r>
            <a:r>
              <a:rPr lang="en-GB" sz="2800" dirty="0"/>
              <a:t> el </a:t>
            </a:r>
            <a:r>
              <a:rPr lang="en-GB" sz="2800" b="1" dirty="0"/>
              <a:t>blockchain</a:t>
            </a:r>
            <a:r>
              <a:rPr lang="en-GB" sz="2800" dirty="0"/>
              <a:t> </a:t>
            </a:r>
            <a:r>
              <a:rPr lang="en-GB" sz="2800" b="1" dirty="0" err="1"/>
              <a:t>todo</a:t>
            </a:r>
            <a:r>
              <a:rPr lang="en-GB" sz="2800" dirty="0"/>
              <a:t> </a:t>
            </a:r>
            <a:r>
              <a:rPr lang="en-GB" sz="2800" dirty="0" err="1"/>
              <a:t>es</a:t>
            </a:r>
            <a:r>
              <a:rPr lang="en-GB" sz="2800" dirty="0"/>
              <a:t> </a:t>
            </a:r>
            <a:r>
              <a:rPr lang="en-GB" sz="2800" b="1" dirty="0" err="1"/>
              <a:t>público</a:t>
            </a:r>
            <a:r>
              <a:rPr lang="en-GB" sz="2800" dirty="0"/>
              <a:t> y </a:t>
            </a:r>
            <a:r>
              <a:rPr lang="en-GB" sz="2800" b="1" dirty="0" err="1"/>
              <a:t>compartido</a:t>
            </a:r>
            <a:r>
              <a:rPr lang="en-GB" sz="2800" dirty="0"/>
              <a:t> entre </a:t>
            </a:r>
            <a:r>
              <a:rPr lang="en-GB" sz="2800" dirty="0" err="1"/>
              <a:t>todos</a:t>
            </a:r>
            <a:r>
              <a:rPr lang="en-GB" sz="2800" dirty="0"/>
              <a:t> </a:t>
            </a:r>
            <a:r>
              <a:rPr lang="en-GB" sz="2800" dirty="0" err="1"/>
              <a:t>los</a:t>
            </a:r>
            <a:r>
              <a:rPr lang="en-GB" sz="2800" dirty="0"/>
              <a:t> </a:t>
            </a:r>
            <a:r>
              <a:rPr lang="en-GB" sz="2800" dirty="0" err="1"/>
              <a:t>nodos</a:t>
            </a:r>
            <a:r>
              <a:rPr lang="en-GB" sz="2800" dirty="0"/>
              <a:t>.</a:t>
            </a:r>
          </a:p>
          <a:p>
            <a:pPr marL="457200" lvl="0" indent="-228600" rtl="0">
              <a:spcBef>
                <a:spcPts val="0"/>
              </a:spcBef>
            </a:pPr>
            <a:endParaRPr lang="en-GB" sz="2800" dirty="0" smtClean="0"/>
          </a:p>
        </p:txBody>
      </p:sp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1857375" y="8484"/>
            <a:ext cx="7184775" cy="657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 dirty="0" smtClean="0"/>
              <a:t>Blockchain y la </a:t>
            </a:r>
            <a:r>
              <a:rPr lang="en-GB" sz="2400" dirty="0" err="1" smtClean="0"/>
              <a:t>privacidad</a:t>
            </a:r>
            <a:endParaRPr lang="en-GB" sz="2400" dirty="0"/>
          </a:p>
        </p:txBody>
      </p:sp>
      <p:sp>
        <p:nvSpPr>
          <p:cNvPr id="4" name="Shape 160"/>
          <p:cNvSpPr txBox="1">
            <a:spLocks noGrp="1"/>
          </p:cNvSpPr>
          <p:nvPr>
            <p:ph type="ftr" idx="11"/>
          </p:nvPr>
        </p:nvSpPr>
        <p:spPr>
          <a:xfrm>
            <a:off x="8720825" y="6525025"/>
            <a:ext cx="321300" cy="287700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 b="1" i="0" u="none" strike="noStrike" cap="none" dirty="0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fld id="{00000000-1234-1234-1234-123412341234}" type="slidenum"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GB" sz="900" b="1" i="0" u="none" strike="noStrike" cap="none" dirty="0">
              <a:solidFill>
                <a:srgbClr val="95A5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410980" y="1026825"/>
            <a:ext cx="8203769" cy="489414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82600" lvl="1" indent="-304800" algn="just">
              <a:spcBef>
                <a:spcPts val="1200"/>
              </a:spcBef>
              <a:buSzPct val="133333"/>
              <a:buFont typeface="Arial"/>
              <a:buChar char="•"/>
            </a:pPr>
            <a:r>
              <a:rPr lang="en-GB" sz="2400" dirty="0"/>
              <a:t>Para </a:t>
            </a:r>
            <a:r>
              <a:rPr lang="en-GB" sz="2400" b="1" dirty="0" err="1"/>
              <a:t>soportar</a:t>
            </a:r>
            <a:r>
              <a:rPr lang="en-GB" sz="2400" dirty="0"/>
              <a:t> </a:t>
            </a:r>
            <a:r>
              <a:rPr lang="en-GB" sz="2400" b="1" dirty="0" err="1"/>
              <a:t>privacidad</a:t>
            </a:r>
            <a:r>
              <a:rPr lang="en-GB" sz="2400" dirty="0"/>
              <a:t> </a:t>
            </a:r>
            <a:r>
              <a:rPr lang="en-GB" sz="2400" dirty="0" err="1"/>
              <a:t>han</a:t>
            </a:r>
            <a:r>
              <a:rPr lang="en-GB" sz="2400" dirty="0"/>
              <a:t> </a:t>
            </a:r>
            <a:r>
              <a:rPr lang="en-GB" sz="2400" dirty="0" err="1"/>
              <a:t>surgido</a:t>
            </a:r>
            <a:r>
              <a:rPr lang="en-GB" sz="2400" dirty="0"/>
              <a:t> </a:t>
            </a:r>
            <a:r>
              <a:rPr lang="en-GB" sz="2400" b="1" dirty="0" err="1"/>
              <a:t>modificaciones</a:t>
            </a:r>
            <a:r>
              <a:rPr lang="en-GB" sz="2400" dirty="0"/>
              <a:t> </a:t>
            </a:r>
            <a:r>
              <a:rPr lang="en-GB" sz="2400" dirty="0" err="1"/>
              <a:t>sobre</a:t>
            </a:r>
            <a:r>
              <a:rPr lang="en-GB" sz="2400" dirty="0"/>
              <a:t> </a:t>
            </a:r>
            <a:r>
              <a:rPr lang="en-GB" sz="2400" dirty="0" err="1"/>
              <a:t>los</a:t>
            </a:r>
            <a:r>
              <a:rPr lang="en-GB" sz="2400" dirty="0"/>
              <a:t> </a:t>
            </a:r>
            <a:r>
              <a:rPr lang="en-GB" sz="2400" b="1" dirty="0"/>
              <a:t>blockchain</a:t>
            </a:r>
            <a:r>
              <a:rPr lang="en-GB" sz="2400" dirty="0"/>
              <a:t>, que son las </a:t>
            </a:r>
            <a:r>
              <a:rPr lang="en-GB" sz="2400" dirty="0" err="1"/>
              <a:t>llamadas</a:t>
            </a:r>
            <a:r>
              <a:rPr lang="en-GB" sz="2400" dirty="0"/>
              <a:t> </a:t>
            </a:r>
            <a:r>
              <a:rPr lang="en-GB" sz="2400" b="1" dirty="0"/>
              <a:t>DLTs</a:t>
            </a:r>
            <a:r>
              <a:rPr lang="en-GB" sz="2400" dirty="0"/>
              <a:t> (Distributed Ledger Technology</a:t>
            </a:r>
            <a:r>
              <a:rPr lang="en-GB" sz="2400" dirty="0" smtClean="0"/>
              <a:t>)</a:t>
            </a:r>
            <a:endParaRPr lang="en-GB" sz="2400" dirty="0"/>
          </a:p>
          <a:p>
            <a:pPr marL="482600" lvl="1" indent="-304800" algn="just">
              <a:spcBef>
                <a:spcPts val="1200"/>
              </a:spcBef>
              <a:buSzPct val="133333"/>
              <a:buFont typeface="Arial"/>
              <a:buChar char="•"/>
            </a:pPr>
            <a:r>
              <a:rPr lang="en-GB" sz="2400" dirty="0" err="1"/>
              <a:t>En</a:t>
            </a:r>
            <a:r>
              <a:rPr lang="en-GB" sz="2400" dirty="0"/>
              <a:t> </a:t>
            </a:r>
            <a:r>
              <a:rPr lang="en-GB" sz="2400" dirty="0" err="1"/>
              <a:t>una</a:t>
            </a:r>
            <a:r>
              <a:rPr lang="en-GB" sz="2400" dirty="0"/>
              <a:t> </a:t>
            </a:r>
            <a:r>
              <a:rPr lang="en-GB" sz="2400" b="1" dirty="0"/>
              <a:t>DLT</a:t>
            </a:r>
            <a:r>
              <a:rPr lang="en-GB" sz="2400" dirty="0"/>
              <a:t> </a:t>
            </a:r>
            <a:r>
              <a:rPr lang="en-GB" sz="2400" dirty="0" err="1"/>
              <a:t>pueden</a:t>
            </a:r>
            <a:r>
              <a:rPr lang="en-GB" sz="2400" dirty="0"/>
              <a:t> </a:t>
            </a:r>
            <a:r>
              <a:rPr lang="en-GB" sz="2400" dirty="0" err="1"/>
              <a:t>existir</a:t>
            </a:r>
            <a:r>
              <a:rPr lang="en-GB" sz="2400" dirty="0"/>
              <a:t> </a:t>
            </a:r>
            <a:r>
              <a:rPr lang="en-GB" sz="2400" dirty="0" err="1"/>
              <a:t>diferentes</a:t>
            </a:r>
            <a:r>
              <a:rPr lang="en-GB" sz="2400" dirty="0"/>
              <a:t> </a:t>
            </a:r>
            <a:r>
              <a:rPr lang="en-GB" sz="2400" b="1" dirty="0"/>
              <a:t>roles</a:t>
            </a:r>
            <a:r>
              <a:rPr lang="en-GB" sz="2400" dirty="0"/>
              <a:t> , con </a:t>
            </a:r>
            <a:r>
              <a:rPr lang="en-GB" sz="2400" dirty="0" err="1"/>
              <a:t>diferentes</a:t>
            </a:r>
            <a:r>
              <a:rPr lang="en-GB" sz="2400" dirty="0"/>
              <a:t> </a:t>
            </a:r>
            <a:r>
              <a:rPr lang="en-GB" sz="2400" b="1" dirty="0" err="1"/>
              <a:t>permisos</a:t>
            </a:r>
            <a:r>
              <a:rPr lang="en-GB" sz="2400" dirty="0"/>
              <a:t> de </a:t>
            </a:r>
            <a:r>
              <a:rPr lang="en-GB" sz="2400" dirty="0" err="1"/>
              <a:t>lectura</a:t>
            </a:r>
            <a:r>
              <a:rPr lang="en-GB" sz="2400" dirty="0"/>
              <a:t> / </a:t>
            </a:r>
            <a:r>
              <a:rPr lang="en-GB" sz="2400" dirty="0" err="1"/>
              <a:t>escritura</a:t>
            </a:r>
            <a:r>
              <a:rPr lang="en-GB" sz="2400" dirty="0" smtClean="0"/>
              <a:t>.</a:t>
            </a:r>
            <a:endParaRPr lang="en-GB" sz="2400" dirty="0"/>
          </a:p>
          <a:p>
            <a:pPr marL="482600" lvl="1" indent="-304800" algn="just">
              <a:spcBef>
                <a:spcPts val="1200"/>
              </a:spcBef>
              <a:buSzPct val="133333"/>
              <a:buFont typeface="Arial"/>
              <a:buChar char="•"/>
            </a:pPr>
            <a:r>
              <a:rPr lang="en-GB" sz="2400" b="1" dirty="0"/>
              <a:t>No</a:t>
            </a:r>
            <a:r>
              <a:rPr lang="en-GB" sz="2400" dirty="0"/>
              <a:t> </a:t>
            </a:r>
            <a:r>
              <a:rPr lang="en-GB" sz="2400" dirty="0" err="1"/>
              <a:t>existe</a:t>
            </a:r>
            <a:r>
              <a:rPr lang="en-GB" sz="2400" dirty="0"/>
              <a:t> </a:t>
            </a:r>
            <a:r>
              <a:rPr lang="en-GB" sz="2400" dirty="0" err="1"/>
              <a:t>una</a:t>
            </a:r>
            <a:r>
              <a:rPr lang="en-GB" sz="2400" dirty="0"/>
              <a:t> </a:t>
            </a:r>
            <a:r>
              <a:rPr lang="en-GB" sz="2400" b="1" dirty="0" err="1"/>
              <a:t>definicion</a:t>
            </a:r>
            <a:r>
              <a:rPr lang="en-GB" sz="2400" dirty="0"/>
              <a:t> </a:t>
            </a:r>
            <a:r>
              <a:rPr lang="en-GB" sz="2400" b="1" dirty="0" err="1"/>
              <a:t>oficial</a:t>
            </a:r>
            <a:r>
              <a:rPr lang="en-GB" sz="2400" dirty="0"/>
              <a:t>, </a:t>
            </a:r>
            <a:r>
              <a:rPr lang="en-GB" sz="2400" dirty="0" err="1"/>
              <a:t>pero</a:t>
            </a:r>
            <a:r>
              <a:rPr lang="en-GB" sz="2400" dirty="0"/>
              <a:t> se </a:t>
            </a:r>
            <a:r>
              <a:rPr lang="en-GB" sz="2400" dirty="0" err="1"/>
              <a:t>podria</a:t>
            </a:r>
            <a:r>
              <a:rPr lang="en-GB" sz="2400" dirty="0"/>
              <a:t> </a:t>
            </a:r>
            <a:r>
              <a:rPr lang="en-GB" sz="2400" dirty="0" err="1"/>
              <a:t>decir</a:t>
            </a:r>
            <a:r>
              <a:rPr lang="en-GB" sz="2400" dirty="0"/>
              <a:t> que </a:t>
            </a:r>
            <a:r>
              <a:rPr lang="en-GB" sz="2400" b="1" dirty="0"/>
              <a:t>blockchain</a:t>
            </a:r>
            <a:r>
              <a:rPr lang="en-GB" sz="2400" dirty="0"/>
              <a:t> </a:t>
            </a:r>
            <a:r>
              <a:rPr lang="en-GB" sz="2400" dirty="0" err="1"/>
              <a:t>es</a:t>
            </a:r>
            <a:r>
              <a:rPr lang="en-GB" sz="2400" dirty="0"/>
              <a:t> un </a:t>
            </a:r>
            <a:r>
              <a:rPr lang="en-GB" sz="2400" dirty="0" err="1"/>
              <a:t>tipo</a:t>
            </a:r>
            <a:r>
              <a:rPr lang="en-GB" sz="2400" dirty="0"/>
              <a:t> de </a:t>
            </a:r>
            <a:r>
              <a:rPr lang="en-GB" sz="2400" b="1" dirty="0"/>
              <a:t>DLT</a:t>
            </a:r>
            <a:r>
              <a:rPr lang="en-GB" sz="2400" dirty="0"/>
              <a:t> </a:t>
            </a:r>
            <a:r>
              <a:rPr lang="en-GB" sz="2400" dirty="0" err="1"/>
              <a:t>donde</a:t>
            </a:r>
            <a:r>
              <a:rPr lang="en-GB" sz="2400" dirty="0"/>
              <a:t> </a:t>
            </a:r>
            <a:r>
              <a:rPr lang="en-GB" sz="2400" b="1" dirty="0"/>
              <a:t>solo</a:t>
            </a:r>
            <a:r>
              <a:rPr lang="en-GB" sz="2400" dirty="0"/>
              <a:t> hay </a:t>
            </a:r>
            <a:r>
              <a:rPr lang="en-GB" sz="2400" b="1" dirty="0"/>
              <a:t>un</a:t>
            </a:r>
            <a:r>
              <a:rPr lang="en-GB" sz="2400" dirty="0"/>
              <a:t> </a:t>
            </a:r>
            <a:r>
              <a:rPr lang="en-GB" sz="2400" b="1" dirty="0" err="1"/>
              <a:t>rol</a:t>
            </a:r>
            <a:r>
              <a:rPr lang="en-GB" sz="2400" dirty="0"/>
              <a:t> que </a:t>
            </a:r>
            <a:r>
              <a:rPr lang="en-GB" sz="2400" dirty="0" err="1"/>
              <a:t>es</a:t>
            </a:r>
            <a:r>
              <a:rPr lang="en-GB" sz="2400" dirty="0"/>
              <a:t> </a:t>
            </a:r>
            <a:r>
              <a:rPr lang="en-GB" sz="2400" dirty="0" err="1"/>
              <a:t>capaz</a:t>
            </a:r>
            <a:r>
              <a:rPr lang="en-GB" sz="2400" dirty="0"/>
              <a:t> de leer/</a:t>
            </a:r>
            <a:r>
              <a:rPr lang="en-GB" sz="2400" dirty="0" err="1"/>
              <a:t>escribir</a:t>
            </a:r>
            <a:r>
              <a:rPr lang="en-GB" sz="2400" dirty="0"/>
              <a:t> </a:t>
            </a:r>
            <a:r>
              <a:rPr lang="en-GB" sz="2400" dirty="0" err="1"/>
              <a:t>todo</a:t>
            </a:r>
            <a:r>
              <a:rPr lang="en-GB" sz="2400" dirty="0" smtClean="0"/>
              <a:t>.</a:t>
            </a:r>
            <a:endParaRPr lang="en-GB" sz="2400" dirty="0"/>
          </a:p>
          <a:p>
            <a:pPr marL="482600" lvl="1" indent="-304800" algn="just">
              <a:spcBef>
                <a:spcPts val="1200"/>
              </a:spcBef>
              <a:buSzPct val="133333"/>
              <a:buFont typeface="Arial"/>
              <a:buChar char="•"/>
            </a:pPr>
            <a:r>
              <a:rPr lang="en-GB" sz="2400" dirty="0"/>
              <a:t>Las </a:t>
            </a:r>
            <a:r>
              <a:rPr lang="en-GB" sz="2400" b="1" dirty="0"/>
              <a:t>DLTs</a:t>
            </a:r>
            <a:r>
              <a:rPr lang="en-GB" sz="2400" dirty="0"/>
              <a:t> </a:t>
            </a:r>
            <a:r>
              <a:rPr lang="en-GB" sz="2400" b="1" dirty="0" err="1"/>
              <a:t>manienen</a:t>
            </a:r>
            <a:r>
              <a:rPr lang="en-GB" sz="2400" dirty="0"/>
              <a:t> un “</a:t>
            </a:r>
            <a:r>
              <a:rPr lang="en-GB" sz="2400" b="1" dirty="0"/>
              <a:t>distributed</a:t>
            </a:r>
            <a:r>
              <a:rPr lang="en-GB" sz="2400" dirty="0"/>
              <a:t> </a:t>
            </a:r>
            <a:r>
              <a:rPr lang="en-GB" sz="2400" b="1" dirty="0"/>
              <a:t>ledger</a:t>
            </a:r>
            <a:r>
              <a:rPr lang="en-GB" sz="2400" dirty="0"/>
              <a:t>” </a:t>
            </a:r>
            <a:r>
              <a:rPr lang="en-GB" sz="2400" dirty="0" err="1"/>
              <a:t>siguiendo</a:t>
            </a:r>
            <a:r>
              <a:rPr lang="en-GB" sz="2400" dirty="0"/>
              <a:t> </a:t>
            </a:r>
            <a:r>
              <a:rPr lang="en-GB" sz="2400" dirty="0" err="1"/>
              <a:t>los</a:t>
            </a:r>
            <a:r>
              <a:rPr lang="en-GB" sz="2400" dirty="0"/>
              <a:t> </a:t>
            </a:r>
            <a:r>
              <a:rPr lang="en-GB" sz="2400" dirty="0" err="1"/>
              <a:t>mismos</a:t>
            </a:r>
            <a:r>
              <a:rPr lang="en-GB" sz="2400" dirty="0"/>
              <a:t> </a:t>
            </a:r>
            <a:r>
              <a:rPr lang="en-GB" sz="2400" b="1" dirty="0" err="1"/>
              <a:t>objetivos</a:t>
            </a:r>
            <a:r>
              <a:rPr lang="en-GB" sz="2400" dirty="0"/>
              <a:t> de un </a:t>
            </a:r>
            <a:r>
              <a:rPr lang="en-GB" sz="2400" b="1" dirty="0"/>
              <a:t>blockchain</a:t>
            </a:r>
            <a:r>
              <a:rPr lang="en-GB" sz="2400" dirty="0"/>
              <a:t>, </a:t>
            </a:r>
            <a:r>
              <a:rPr lang="en-GB" sz="2400" dirty="0" err="1"/>
              <a:t>pero</a:t>
            </a:r>
            <a:r>
              <a:rPr lang="en-GB" sz="2400" dirty="0"/>
              <a:t> </a:t>
            </a:r>
            <a:r>
              <a:rPr lang="en-GB" sz="2400" b="1" dirty="0"/>
              <a:t>no</a:t>
            </a:r>
            <a:r>
              <a:rPr lang="en-GB" sz="2400" dirty="0"/>
              <a:t> </a:t>
            </a:r>
            <a:r>
              <a:rPr lang="en-GB" sz="2400" b="1" dirty="0" err="1"/>
              <a:t>tienen</a:t>
            </a:r>
            <a:r>
              <a:rPr lang="en-GB" sz="2400" dirty="0"/>
              <a:t> </a:t>
            </a:r>
            <a:r>
              <a:rPr lang="en-GB" sz="2400" b="1" dirty="0" err="1"/>
              <a:t>porque</a:t>
            </a:r>
            <a:r>
              <a:rPr lang="en-GB" sz="2400" dirty="0"/>
              <a:t> </a:t>
            </a:r>
            <a:r>
              <a:rPr lang="en-GB" sz="2400" b="1" dirty="0" err="1"/>
              <a:t>utilizar</a:t>
            </a:r>
            <a:r>
              <a:rPr lang="en-GB" sz="2400" dirty="0"/>
              <a:t> “</a:t>
            </a:r>
            <a:r>
              <a:rPr lang="en-GB" sz="2400" b="1" dirty="0" err="1"/>
              <a:t>cadenas</a:t>
            </a:r>
            <a:r>
              <a:rPr lang="en-GB" sz="2400" dirty="0"/>
              <a:t> de </a:t>
            </a:r>
            <a:r>
              <a:rPr lang="en-GB" sz="2400" b="1" dirty="0" err="1"/>
              <a:t>bloques</a:t>
            </a:r>
            <a:r>
              <a:rPr lang="en-GB" sz="2400" dirty="0"/>
              <a:t>”.</a:t>
            </a:r>
          </a:p>
          <a:p>
            <a:pPr marL="457200" lvl="0" indent="-228600" rtl="0">
              <a:spcBef>
                <a:spcPts val="0"/>
              </a:spcBef>
            </a:pPr>
            <a:endParaRPr lang="en-GB" sz="2800" dirty="0"/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4629150" y="8484"/>
            <a:ext cx="4413000" cy="657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 dirty="0"/>
              <a:t>Blockchain vs DLT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4629150" y="8484"/>
            <a:ext cx="4413000" cy="657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 dirty="0" err="1" smtClean="0"/>
              <a:t>Inversión</a:t>
            </a:r>
            <a:r>
              <a:rPr lang="en-GB" sz="2400" dirty="0" smtClean="0"/>
              <a:t> DLTs</a:t>
            </a:r>
            <a:endParaRPr lang="en-GB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266" b="1"/>
          <a:stretch/>
        </p:blipFill>
        <p:spPr>
          <a:xfrm>
            <a:off x="106168" y="1520454"/>
            <a:ext cx="9037832" cy="396594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414669" y="593074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err="1" smtClean="0">
                <a:solidFill>
                  <a:srgbClr val="7F8C8D"/>
                </a:solidFill>
                <a:latin typeface="Calibri" charset="0"/>
                <a:ea typeface="Calibri" charset="0"/>
                <a:cs typeface="Calibri" charset="0"/>
              </a:rPr>
              <a:t>Septiembre</a:t>
            </a:r>
            <a:r>
              <a:rPr lang="en-GB" dirty="0" smtClean="0">
                <a:solidFill>
                  <a:srgbClr val="7F8C8D"/>
                </a:solidFill>
                <a:latin typeface="Calibri" charset="0"/>
                <a:ea typeface="Calibri" charset="0"/>
                <a:cs typeface="Calibri" charset="0"/>
              </a:rPr>
              <a:t> 2016   Fuente</a:t>
            </a:r>
            <a:r>
              <a:rPr lang="en-GB" dirty="0">
                <a:solidFill>
                  <a:srgbClr val="7F8C8D"/>
                </a:solidFill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en-GB" dirty="0" smtClean="0">
                <a:latin typeface="Calibri" charset="0"/>
                <a:ea typeface="Calibri" charset="0"/>
                <a:cs typeface="Calibri" charset="0"/>
                <a:hlinkClick r:id="rId4"/>
              </a:rPr>
              <a:t>BraveNewCoin</a:t>
            </a:r>
            <a:endParaRPr lang="en-GB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510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493775" y="1319361"/>
            <a:ext cx="8034000" cy="501000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82600" marR="0" lvl="1" indent="-3048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498DB"/>
              </a:buClr>
              <a:buSzPct val="133333"/>
              <a:buFont typeface="Arial"/>
              <a:buChar char="•"/>
            </a:pPr>
            <a:r>
              <a:rPr lang="en-GB" sz="2400" dirty="0" err="1"/>
              <a:t>En</a:t>
            </a:r>
            <a:r>
              <a:rPr lang="en-GB" sz="2400" dirty="0"/>
              <a:t> el </a:t>
            </a:r>
            <a:r>
              <a:rPr lang="en-GB" sz="2400" b="1" dirty="0"/>
              <a:t>sector</a:t>
            </a:r>
            <a:r>
              <a:rPr lang="en-GB" sz="2400" dirty="0"/>
              <a:t> </a:t>
            </a:r>
            <a:r>
              <a:rPr lang="en-GB" sz="2400" b="1" dirty="0" err="1"/>
              <a:t>financiero</a:t>
            </a:r>
            <a:r>
              <a:rPr lang="en-GB" sz="2400" dirty="0"/>
              <a:t> </a:t>
            </a:r>
            <a:r>
              <a:rPr lang="en-GB" sz="2400" dirty="0" err="1"/>
              <a:t>han</a:t>
            </a:r>
            <a:r>
              <a:rPr lang="en-GB" sz="2400" dirty="0"/>
              <a:t> </a:t>
            </a:r>
            <a:r>
              <a:rPr lang="en-GB" sz="2400" dirty="0" err="1"/>
              <a:t>surgido</a:t>
            </a:r>
            <a:r>
              <a:rPr lang="en-GB" sz="2400" dirty="0"/>
              <a:t> </a:t>
            </a:r>
            <a:r>
              <a:rPr lang="en-GB" sz="2400" dirty="0" err="1"/>
              <a:t>diferentes</a:t>
            </a:r>
            <a:r>
              <a:rPr lang="en-GB" sz="2400" dirty="0"/>
              <a:t> </a:t>
            </a:r>
            <a:r>
              <a:rPr lang="en-GB" sz="2400" b="1" dirty="0" err="1"/>
              <a:t>proyectos</a:t>
            </a:r>
            <a:r>
              <a:rPr lang="en-GB" sz="2400" dirty="0"/>
              <a:t> y </a:t>
            </a:r>
            <a:r>
              <a:rPr lang="en-GB" sz="2400" b="1" dirty="0" err="1"/>
              <a:t>acuerdos</a:t>
            </a:r>
            <a:r>
              <a:rPr lang="en-GB" sz="2400" dirty="0"/>
              <a:t> de </a:t>
            </a:r>
            <a:r>
              <a:rPr lang="en-GB" sz="2400" b="1" dirty="0" err="1"/>
              <a:t>colaboración</a:t>
            </a:r>
            <a:r>
              <a:rPr lang="en-GB" sz="2400" dirty="0"/>
              <a:t> </a:t>
            </a:r>
            <a:r>
              <a:rPr lang="en-GB" sz="2400" b="1" dirty="0" smtClean="0"/>
              <a:t>entre</a:t>
            </a:r>
            <a:r>
              <a:rPr lang="en-GB" sz="2400" dirty="0" smtClean="0"/>
              <a:t> </a:t>
            </a:r>
            <a:r>
              <a:rPr lang="en-GB" sz="2400" b="1" dirty="0" err="1" smtClean="0"/>
              <a:t>entidades</a:t>
            </a:r>
            <a:r>
              <a:rPr lang="en-GB" sz="2400" dirty="0" smtClean="0"/>
              <a:t> </a:t>
            </a:r>
            <a:r>
              <a:rPr lang="en-GB" sz="2400" dirty="0"/>
              <a:t>para </a:t>
            </a:r>
            <a:r>
              <a:rPr lang="en-GB" sz="2400" dirty="0" err="1" smtClean="0"/>
              <a:t>aplicar</a:t>
            </a:r>
            <a:r>
              <a:rPr lang="en-GB" sz="2400" dirty="0" smtClean="0"/>
              <a:t> blockchain:</a:t>
            </a:r>
            <a:endParaRPr lang="en-GB" sz="2400" dirty="0"/>
          </a:p>
          <a:p>
            <a:pPr marR="0" lvl="2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</a:pPr>
            <a:r>
              <a:rPr lang="en-GB" sz="2000" dirty="0" smtClean="0"/>
              <a:t> </a:t>
            </a:r>
            <a:r>
              <a:rPr lang="en-GB" sz="2000" b="1" dirty="0" smtClean="0"/>
              <a:t>R3</a:t>
            </a:r>
            <a:endParaRPr lang="en-GB" sz="2000" b="1" dirty="0"/>
          </a:p>
          <a:p>
            <a:pPr marR="0" lvl="2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</a:pPr>
            <a:r>
              <a:rPr lang="en-GB" sz="2000" dirty="0" smtClean="0"/>
              <a:t> </a:t>
            </a:r>
            <a:r>
              <a:rPr lang="en-GB" sz="2000" b="1" dirty="0" err="1" smtClean="0"/>
              <a:t>Hyperledger</a:t>
            </a:r>
            <a:r>
              <a:rPr lang="en-GB" sz="2000" dirty="0" smtClean="0"/>
              <a:t> </a:t>
            </a:r>
            <a:r>
              <a:rPr lang="en-GB" sz="2000" dirty="0"/>
              <a:t>, no </a:t>
            </a:r>
            <a:r>
              <a:rPr lang="en-GB" sz="2000" dirty="0" err="1" smtClean="0"/>
              <a:t>sólo</a:t>
            </a:r>
            <a:r>
              <a:rPr lang="en-GB" sz="2000" dirty="0" smtClean="0"/>
              <a:t> </a:t>
            </a:r>
            <a:r>
              <a:rPr lang="en-GB" sz="2000" dirty="0" err="1"/>
              <a:t>financiero</a:t>
            </a:r>
            <a:endParaRPr lang="en-GB" sz="2000" dirty="0"/>
          </a:p>
          <a:p>
            <a:pPr marR="0" lvl="2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</a:pPr>
            <a:r>
              <a:rPr lang="en-GB" sz="2000" dirty="0" smtClean="0"/>
              <a:t> </a:t>
            </a:r>
            <a:r>
              <a:rPr lang="en-GB" sz="2000" b="1" dirty="0" err="1" smtClean="0"/>
              <a:t>Ethereum</a:t>
            </a:r>
            <a:r>
              <a:rPr lang="en-GB" sz="2000" b="1" dirty="0" smtClean="0"/>
              <a:t> </a:t>
            </a:r>
            <a:r>
              <a:rPr lang="en-GB" sz="2000" b="1" dirty="0"/>
              <a:t>Alliance </a:t>
            </a:r>
            <a:r>
              <a:rPr lang="en-GB" sz="2000" dirty="0"/>
              <a:t>, no </a:t>
            </a:r>
            <a:r>
              <a:rPr lang="en-GB" sz="2000" dirty="0" err="1" smtClean="0"/>
              <a:t>sólo</a:t>
            </a:r>
            <a:r>
              <a:rPr lang="en-GB" sz="2000" dirty="0" smtClean="0"/>
              <a:t> </a:t>
            </a:r>
            <a:r>
              <a:rPr lang="en-GB" sz="2000" dirty="0" err="1" smtClean="0"/>
              <a:t>financiero</a:t>
            </a:r>
            <a:endParaRPr lang="en-GB" sz="2000" dirty="0" smtClean="0"/>
          </a:p>
          <a:p>
            <a:pPr marR="0" lvl="2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</a:pPr>
            <a:endParaRPr lang="en-GB" sz="2000" dirty="0"/>
          </a:p>
          <a:p>
            <a:pPr marL="482600" marR="0" lvl="1" indent="-3048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498DB"/>
              </a:buClr>
              <a:buSzPct val="133333"/>
              <a:buFont typeface="Arial"/>
              <a:buChar char="•"/>
            </a:pPr>
            <a:r>
              <a:rPr lang="en-GB" sz="2400" dirty="0" err="1"/>
              <a:t>Diferentes</a:t>
            </a:r>
            <a:r>
              <a:rPr lang="en-GB" sz="2400" dirty="0"/>
              <a:t> </a:t>
            </a:r>
            <a:r>
              <a:rPr lang="en-GB" sz="2400" b="1" dirty="0" err="1"/>
              <a:t>fintech</a:t>
            </a:r>
            <a:r>
              <a:rPr lang="en-GB" sz="2400" dirty="0"/>
              <a:t> </a:t>
            </a:r>
            <a:r>
              <a:rPr lang="en-GB" sz="2400" dirty="0" err="1" smtClean="0"/>
              <a:t>estan</a:t>
            </a:r>
            <a:r>
              <a:rPr lang="en-GB" sz="2400" dirty="0" smtClean="0"/>
              <a:t> </a:t>
            </a:r>
            <a:r>
              <a:rPr lang="en-GB" sz="2400" b="1" dirty="0" err="1"/>
              <a:t>desarrollando</a:t>
            </a:r>
            <a:r>
              <a:rPr lang="en-GB" sz="2400" dirty="0"/>
              <a:t> </a:t>
            </a:r>
            <a:r>
              <a:rPr lang="en-GB" sz="2400" b="1" dirty="0" err="1"/>
              <a:t>servicios</a:t>
            </a:r>
            <a:r>
              <a:rPr lang="en-GB" sz="2400" dirty="0"/>
              <a:t> </a:t>
            </a:r>
            <a:r>
              <a:rPr lang="en-GB" sz="2400" dirty="0" err="1"/>
              <a:t>tradicionalmente</a:t>
            </a:r>
            <a:r>
              <a:rPr lang="en-GB" sz="2400" dirty="0"/>
              <a:t> </a:t>
            </a:r>
            <a:r>
              <a:rPr lang="en-GB" sz="2400" b="1" dirty="0" err="1"/>
              <a:t>bancarios</a:t>
            </a:r>
            <a:r>
              <a:rPr lang="en-GB" sz="2400" dirty="0"/>
              <a:t> </a:t>
            </a:r>
            <a:r>
              <a:rPr lang="en-GB" sz="2400" dirty="0" err="1"/>
              <a:t>sobre</a:t>
            </a:r>
            <a:r>
              <a:rPr lang="en-GB" sz="2400" dirty="0"/>
              <a:t> </a:t>
            </a:r>
            <a:r>
              <a:rPr lang="en-GB" sz="2400" b="1" dirty="0" smtClean="0"/>
              <a:t>blockchain:</a:t>
            </a:r>
            <a:endParaRPr lang="en-GB" sz="2400" b="1" dirty="0"/>
          </a:p>
          <a:p>
            <a:pPr marR="0" lvl="2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</a:pPr>
            <a:r>
              <a:rPr lang="en-GB" sz="2000" dirty="0" smtClean="0"/>
              <a:t> </a:t>
            </a:r>
            <a:r>
              <a:rPr lang="en-GB" sz="2000" b="1" dirty="0" err="1" smtClean="0"/>
              <a:t>Transferencias</a:t>
            </a:r>
            <a:r>
              <a:rPr lang="en-GB" sz="2000" b="1" dirty="0" smtClean="0"/>
              <a:t> (</a:t>
            </a:r>
            <a:r>
              <a:rPr lang="en-GB" sz="2000" b="1" dirty="0" smtClean="0">
                <a:hlinkClick r:id="rId3"/>
              </a:rPr>
              <a:t>Ripple</a:t>
            </a:r>
            <a:r>
              <a:rPr lang="en-GB" sz="2000" b="1" dirty="0" smtClean="0"/>
              <a:t>, </a:t>
            </a:r>
            <a:r>
              <a:rPr lang="en-GB" sz="2000" b="1" dirty="0" smtClean="0">
                <a:hlinkClick r:id="rId4"/>
              </a:rPr>
              <a:t>AlignCommerce</a:t>
            </a:r>
            <a:r>
              <a:rPr lang="en-GB" sz="2000" b="1" dirty="0" smtClean="0"/>
              <a:t>)</a:t>
            </a:r>
            <a:endParaRPr lang="en-GB" sz="2000" b="1" dirty="0"/>
          </a:p>
          <a:p>
            <a:pPr marR="0" lvl="2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</a:pPr>
            <a:r>
              <a:rPr lang="en-GB" sz="2000" b="1" dirty="0" smtClean="0"/>
              <a:t> </a:t>
            </a:r>
            <a:r>
              <a:rPr lang="en-GB" sz="2000" b="1" dirty="0" err="1" smtClean="0"/>
              <a:t>Financiación</a:t>
            </a:r>
            <a:r>
              <a:rPr lang="en-GB" sz="2000" b="1" dirty="0" smtClean="0"/>
              <a:t> (</a:t>
            </a:r>
            <a:r>
              <a:rPr lang="en-GB" sz="2000" b="1" dirty="0" smtClean="0">
                <a:hlinkClick r:id="rId5"/>
              </a:rPr>
              <a:t>BTCLend</a:t>
            </a:r>
            <a:r>
              <a:rPr lang="en-GB" sz="2000" b="1" dirty="0" smtClean="0"/>
              <a:t>, </a:t>
            </a:r>
            <a:r>
              <a:rPr lang="en-GB" sz="2000" b="1" dirty="0" smtClean="0">
                <a:hlinkClick r:id="rId6"/>
              </a:rPr>
              <a:t>BitLendingClub</a:t>
            </a:r>
            <a:r>
              <a:rPr lang="en-GB" sz="2000" b="1" dirty="0" smtClean="0"/>
              <a:t>)</a:t>
            </a:r>
            <a:endParaRPr lang="en-GB" sz="2000" b="1" dirty="0"/>
          </a:p>
          <a:p>
            <a:pPr marL="171450" marR="0" lvl="0" indent="-171450" algn="l" rtl="0">
              <a:lnSpc>
                <a:spcPct val="90000"/>
              </a:lnSpc>
              <a:spcBef>
                <a:spcPts val="1000"/>
              </a:spcBef>
              <a:buClr>
                <a:srgbClr val="3493DB"/>
              </a:buClr>
              <a:buSzPct val="100000"/>
              <a:buFont typeface="Noto Sans Symbols"/>
              <a:buNone/>
            </a:pPr>
            <a:endParaRPr sz="2000" b="0" i="0" u="none" strike="noStrike" cap="none" dirty="0">
              <a:solidFill>
                <a:srgbClr val="7F8C8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2971800" y="8484"/>
            <a:ext cx="6070500" cy="65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GB" sz="2400" dirty="0" err="1"/>
              <a:t>Impacto</a:t>
            </a:r>
            <a:r>
              <a:rPr lang="en-GB" sz="2400" dirty="0"/>
              <a:t> </a:t>
            </a:r>
            <a:r>
              <a:rPr lang="en-GB" sz="2400" dirty="0" err="1"/>
              <a:t>en</a:t>
            </a:r>
            <a:r>
              <a:rPr lang="en-GB" sz="2400" dirty="0"/>
              <a:t> el sector </a:t>
            </a:r>
            <a:r>
              <a:rPr lang="en-GB" sz="2400" dirty="0" err="1"/>
              <a:t>financiero</a:t>
            </a:r>
            <a:endParaRPr lang="en-GB" sz="2400" dirty="0"/>
          </a:p>
        </p:txBody>
      </p:sp>
      <p:sp>
        <p:nvSpPr>
          <p:cNvPr id="184" name="Shape 184"/>
          <p:cNvSpPr txBox="1">
            <a:spLocks noGrp="1"/>
          </p:cNvSpPr>
          <p:nvPr>
            <p:ph type="ftr" idx="11"/>
          </p:nvPr>
        </p:nvSpPr>
        <p:spPr>
          <a:xfrm>
            <a:off x="8720825" y="6525025"/>
            <a:ext cx="321300" cy="287700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fld id="{00000000-1234-1234-1234-123412341234}" type="slidenum"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GB" sz="900" b="1" i="0" u="none" strike="noStrike" cap="none">
              <a:solidFill>
                <a:srgbClr val="95A5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493775" y="1319349"/>
            <a:ext cx="7821550" cy="489571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82600" lvl="1" indent="-304800" algn="just">
              <a:spcBef>
                <a:spcPts val="1200"/>
              </a:spcBef>
              <a:buSzPct val="133333"/>
              <a:buFont typeface="Arial"/>
              <a:buChar char="•"/>
            </a:pPr>
            <a:r>
              <a:rPr lang="en-US" sz="2800" b="1" dirty="0"/>
              <a:t>B</a:t>
            </a:r>
            <a:r>
              <a:rPr lang="en-US" sz="2800" b="1" dirty="0" smtClean="0"/>
              <a:t>lockchain</a:t>
            </a:r>
            <a:r>
              <a:rPr lang="en-US" sz="2800" dirty="0"/>
              <a:t> </a:t>
            </a:r>
            <a:r>
              <a:rPr lang="en-US" sz="2800" dirty="0" smtClean="0"/>
              <a:t>es un </a:t>
            </a:r>
            <a:r>
              <a:rPr lang="en-US" sz="2800" b="1" dirty="0" smtClean="0"/>
              <a:t>conjunto</a:t>
            </a:r>
            <a:r>
              <a:rPr lang="en-US" sz="2800" dirty="0" smtClean="0"/>
              <a:t> </a:t>
            </a:r>
            <a:r>
              <a:rPr lang="en-US" sz="2800" dirty="0"/>
              <a:t>de </a:t>
            </a:r>
            <a:r>
              <a:rPr lang="en-US" sz="2800" b="1" dirty="0" smtClean="0"/>
              <a:t>tecnologías:</a:t>
            </a:r>
            <a:r>
              <a:rPr lang="en-US" sz="2800" dirty="0"/>
              <a:t> </a:t>
            </a:r>
            <a:endParaRPr lang="en-US" sz="2800" dirty="0" smtClean="0"/>
          </a:p>
          <a:p>
            <a:pPr marL="825500" lvl="2" indent="-304800" algn="just">
              <a:spcBef>
                <a:spcPts val="1200"/>
              </a:spcBef>
              <a:buSzPct val="133333"/>
              <a:buFont typeface="Arial"/>
              <a:buChar char="•"/>
            </a:pPr>
            <a:r>
              <a:rPr lang="en-US" sz="2600" dirty="0" smtClean="0"/>
              <a:t>Red P2P</a:t>
            </a:r>
          </a:p>
          <a:p>
            <a:pPr marL="825500" lvl="2" indent="-304800" algn="just">
              <a:spcBef>
                <a:spcPts val="1200"/>
              </a:spcBef>
              <a:buSzPct val="133333"/>
              <a:buFont typeface="Arial"/>
              <a:buChar char="•"/>
            </a:pPr>
            <a:r>
              <a:rPr lang="en-US" sz="2600" dirty="0" err="1"/>
              <a:t>S</a:t>
            </a:r>
            <a:r>
              <a:rPr lang="en-US" sz="2600" dirty="0" err="1" smtClean="0"/>
              <a:t>ellado</a:t>
            </a:r>
            <a:r>
              <a:rPr lang="en-US" sz="2600" dirty="0" smtClean="0"/>
              <a:t> </a:t>
            </a:r>
            <a:r>
              <a:rPr lang="en-US" sz="2600" dirty="0"/>
              <a:t>de </a:t>
            </a:r>
            <a:r>
              <a:rPr lang="en-US" sz="2600" dirty="0" err="1" smtClean="0"/>
              <a:t>tiempo</a:t>
            </a:r>
            <a:endParaRPr lang="en-US" sz="2600" dirty="0" smtClean="0"/>
          </a:p>
          <a:p>
            <a:pPr marL="825500" lvl="2" indent="-304800" algn="just">
              <a:spcBef>
                <a:spcPts val="1200"/>
              </a:spcBef>
              <a:buSzPct val="133333"/>
              <a:buFont typeface="Arial"/>
              <a:buChar char="•"/>
            </a:pPr>
            <a:r>
              <a:rPr lang="en-US" sz="2600" dirty="0" err="1" smtClean="0"/>
              <a:t>Criptografía</a:t>
            </a:r>
            <a:endParaRPr lang="en-US" sz="2600" dirty="0" smtClean="0"/>
          </a:p>
          <a:p>
            <a:pPr marL="825500" lvl="2" indent="-304800" algn="just">
              <a:spcBef>
                <a:spcPts val="1200"/>
              </a:spcBef>
              <a:buSzPct val="133333"/>
              <a:buFont typeface="Arial"/>
              <a:buChar char="•"/>
            </a:pPr>
            <a:r>
              <a:rPr lang="en-US" sz="2600" dirty="0" smtClean="0"/>
              <a:t>Etc.</a:t>
            </a:r>
          </a:p>
          <a:p>
            <a:pPr marL="482600" lvl="1" indent="-304800" algn="just">
              <a:spcBef>
                <a:spcPts val="1200"/>
              </a:spcBef>
              <a:buSzPct val="133333"/>
              <a:buFont typeface="Arial"/>
              <a:buChar char="•"/>
            </a:pPr>
            <a:r>
              <a:rPr lang="en-US" sz="2800" dirty="0" err="1" smtClean="0"/>
              <a:t>Combinadas</a:t>
            </a:r>
            <a:r>
              <a:rPr lang="en-US" sz="2800" dirty="0" smtClean="0"/>
              <a:t> </a:t>
            </a:r>
            <a:r>
              <a:rPr lang="en-US" sz="2800" dirty="0" err="1"/>
              <a:t>hacen</a:t>
            </a:r>
            <a:r>
              <a:rPr lang="en-US" sz="2800" dirty="0"/>
              <a:t> </a:t>
            </a:r>
            <a:r>
              <a:rPr lang="en-US" sz="2800" dirty="0" err="1"/>
              <a:t>posible</a:t>
            </a:r>
            <a:r>
              <a:rPr lang="en-US" sz="2800" dirty="0"/>
              <a:t> </a:t>
            </a:r>
            <a:r>
              <a:rPr lang="en-US" sz="2800" b="1" dirty="0" err="1" smtClean="0"/>
              <a:t>gestionar</a:t>
            </a:r>
            <a:r>
              <a:rPr lang="en-US" sz="2800" dirty="0" smtClean="0"/>
              <a:t> </a:t>
            </a:r>
            <a:r>
              <a:rPr lang="en-US" sz="2800" b="1" dirty="0" err="1"/>
              <a:t>información</a:t>
            </a:r>
            <a:r>
              <a:rPr lang="en-US" sz="2800" dirty="0"/>
              <a:t> </a:t>
            </a:r>
            <a:r>
              <a:rPr lang="en-US" sz="2800" b="1" dirty="0" err="1"/>
              <a:t>compartiendo</a:t>
            </a:r>
            <a:r>
              <a:rPr lang="en-US" sz="2800" dirty="0"/>
              <a:t> un </a:t>
            </a:r>
            <a:r>
              <a:rPr lang="en-US" sz="2800" b="1" dirty="0" err="1" smtClean="0"/>
              <a:t>registro</a:t>
            </a:r>
            <a:r>
              <a:rPr lang="en-US" sz="2800" dirty="0" smtClean="0"/>
              <a:t>.</a:t>
            </a:r>
          </a:p>
          <a:p>
            <a:pPr marL="482600" lvl="1" indent="-304800" algn="just">
              <a:spcBef>
                <a:spcPts val="1200"/>
              </a:spcBef>
              <a:buSzPct val="133333"/>
              <a:buFont typeface="Arial"/>
              <a:buChar char="•"/>
            </a:pPr>
            <a:r>
              <a:rPr lang="en-US" sz="2800" dirty="0" smtClean="0"/>
              <a:t>Este </a:t>
            </a:r>
            <a:r>
              <a:rPr lang="en-US" sz="2800" b="1" dirty="0" err="1" smtClean="0"/>
              <a:t>registro</a:t>
            </a:r>
            <a:r>
              <a:rPr lang="en-US" sz="2800" dirty="0" smtClean="0"/>
              <a:t> se </a:t>
            </a:r>
            <a:r>
              <a:rPr lang="en-US" sz="2800" dirty="0" err="1" smtClean="0"/>
              <a:t>encuentra</a:t>
            </a:r>
            <a:r>
              <a:rPr lang="en-US" sz="2800" dirty="0" smtClean="0"/>
              <a:t> </a:t>
            </a:r>
            <a:r>
              <a:rPr lang="en-US" sz="2800" b="1" dirty="0" err="1"/>
              <a:t>distribuido</a:t>
            </a:r>
            <a:r>
              <a:rPr lang="en-US" sz="2800" dirty="0"/>
              <a:t>, </a:t>
            </a:r>
            <a:r>
              <a:rPr lang="en-US" sz="2800" b="1" dirty="0" err="1"/>
              <a:t>descentralizado</a:t>
            </a:r>
            <a:r>
              <a:rPr lang="en-US" sz="2800" dirty="0"/>
              <a:t> y </a:t>
            </a:r>
            <a:r>
              <a:rPr lang="en-US" sz="2800" b="1" dirty="0" err="1"/>
              <a:t>sincronizado</a:t>
            </a:r>
            <a:r>
              <a:rPr lang="en-US" sz="2800" dirty="0"/>
              <a:t> entre </a:t>
            </a:r>
            <a:r>
              <a:rPr lang="en-US" sz="2800" dirty="0" err="1" smtClean="0"/>
              <a:t>todos</a:t>
            </a:r>
            <a:r>
              <a:rPr lang="en-US" sz="2800" dirty="0" smtClean="0"/>
              <a:t> </a:t>
            </a:r>
            <a:r>
              <a:rPr lang="en-US" sz="2800" dirty="0" err="1" smtClean="0"/>
              <a:t>los</a:t>
            </a:r>
            <a:r>
              <a:rPr lang="en-US" sz="2800" dirty="0" smtClean="0"/>
              <a:t> </a:t>
            </a:r>
            <a:r>
              <a:rPr lang="en-US" sz="2800" dirty="0" err="1" smtClean="0"/>
              <a:t>nodos</a:t>
            </a:r>
            <a:r>
              <a:rPr lang="en-US" sz="2800" dirty="0" smtClean="0"/>
              <a:t> del blockchain.</a:t>
            </a:r>
            <a:endParaRPr sz="2800" b="0" i="0" u="none" strike="noStrike" cap="none" dirty="0">
              <a:solidFill>
                <a:srgbClr val="7F8C8D"/>
              </a:solidFill>
              <a:sym typeface="Calibri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2971800" y="8484"/>
            <a:ext cx="6070444" cy="6576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GB" sz="2400"/>
              <a:t>¿Que es Blockchain?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ftr" idx="11"/>
          </p:nvPr>
        </p:nvSpPr>
        <p:spPr>
          <a:xfrm>
            <a:off x="8720825" y="6525025"/>
            <a:ext cx="321418" cy="287687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fld id="{00000000-1234-1234-1234-123412341234}" type="slidenum"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GB" sz="900" b="1" i="0" u="none" strike="noStrike" cap="none">
              <a:solidFill>
                <a:srgbClr val="95A5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2971800" y="8484"/>
            <a:ext cx="6070500" cy="65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GB" sz="2400" dirty="0" err="1" smtClean="0"/>
              <a:t>Impacto</a:t>
            </a:r>
            <a:r>
              <a:rPr lang="en-GB" sz="2400" dirty="0" smtClean="0"/>
              <a:t> </a:t>
            </a:r>
            <a:r>
              <a:rPr lang="en-GB" sz="2400" dirty="0" err="1" smtClean="0"/>
              <a:t>en</a:t>
            </a:r>
            <a:r>
              <a:rPr lang="en-GB" sz="2400" dirty="0" smtClean="0"/>
              <a:t> el sector </a:t>
            </a:r>
            <a:r>
              <a:rPr lang="en-GB" sz="2400" dirty="0" err="1" smtClean="0"/>
              <a:t>financiero</a:t>
            </a:r>
            <a:endParaRPr lang="en-GB" sz="2400" dirty="0"/>
          </a:p>
        </p:txBody>
      </p:sp>
      <p:sp>
        <p:nvSpPr>
          <p:cNvPr id="190" name="Shape 190"/>
          <p:cNvSpPr txBox="1">
            <a:spLocks noGrp="1"/>
          </p:cNvSpPr>
          <p:nvPr>
            <p:ph type="ftr" idx="11"/>
          </p:nvPr>
        </p:nvSpPr>
        <p:spPr>
          <a:xfrm>
            <a:off x="8720825" y="6525025"/>
            <a:ext cx="321300" cy="287700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fld id="{00000000-1234-1234-1234-123412341234}" type="slidenum"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GB" sz="900" b="1" i="0" u="none" strike="noStrike" cap="none">
              <a:solidFill>
                <a:srgbClr val="95A5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034" y="1222745"/>
            <a:ext cx="7265448" cy="506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6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2971800" y="8484"/>
            <a:ext cx="6070500" cy="65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GB" sz="2400" dirty="0" err="1" smtClean="0"/>
              <a:t>Impacto</a:t>
            </a:r>
            <a:r>
              <a:rPr lang="en-GB" sz="2400" dirty="0" smtClean="0"/>
              <a:t> </a:t>
            </a:r>
            <a:r>
              <a:rPr lang="en-GB" sz="2400" dirty="0" err="1" smtClean="0"/>
              <a:t>en</a:t>
            </a:r>
            <a:r>
              <a:rPr lang="en-GB" sz="2400" dirty="0" smtClean="0"/>
              <a:t> el sector </a:t>
            </a:r>
            <a:r>
              <a:rPr lang="en-GB" sz="2400" dirty="0" err="1" smtClean="0"/>
              <a:t>financiero</a:t>
            </a:r>
            <a:endParaRPr lang="en-GB" sz="2400" dirty="0"/>
          </a:p>
        </p:txBody>
      </p:sp>
      <p:sp>
        <p:nvSpPr>
          <p:cNvPr id="190" name="Shape 190"/>
          <p:cNvSpPr txBox="1">
            <a:spLocks noGrp="1"/>
          </p:cNvSpPr>
          <p:nvPr>
            <p:ph type="ftr" idx="11"/>
          </p:nvPr>
        </p:nvSpPr>
        <p:spPr>
          <a:xfrm>
            <a:off x="8720825" y="6525025"/>
            <a:ext cx="321300" cy="287700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fld id="{00000000-1234-1234-1234-123412341234}" type="slidenum"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GB" sz="900" b="1" i="0" u="none" strike="noStrike" cap="none">
              <a:solidFill>
                <a:srgbClr val="95A5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485" t="14575" r="1485" b="5493"/>
          <a:stretch/>
        </p:blipFill>
        <p:spPr>
          <a:xfrm>
            <a:off x="1010091" y="1418928"/>
            <a:ext cx="7208876" cy="445389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4428" y="6014478"/>
            <a:ext cx="37001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 smtClean="0">
                <a:solidFill>
                  <a:srgbClr val="7F8C8D"/>
                </a:solidFill>
                <a:latin typeface="Calibri" charset="0"/>
                <a:ea typeface="Calibri" charset="0"/>
                <a:cs typeface="Calibri" charset="0"/>
              </a:rPr>
              <a:t>Marzo</a:t>
            </a:r>
            <a:r>
              <a:rPr lang="en-GB" dirty="0" smtClean="0">
                <a:solidFill>
                  <a:srgbClr val="7F8C8D"/>
                </a:solidFill>
                <a:latin typeface="Calibri" charset="0"/>
                <a:ea typeface="Calibri" charset="0"/>
                <a:cs typeface="Calibri" charset="0"/>
              </a:rPr>
              <a:t> 2017  Fuente</a:t>
            </a:r>
            <a:r>
              <a:rPr lang="en-GB" dirty="0">
                <a:solidFill>
                  <a:srgbClr val="7F8C8D"/>
                </a:solidFill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en-GB" dirty="0" smtClean="0">
                <a:latin typeface="Calibri" charset="0"/>
                <a:ea typeface="Calibri" charset="0"/>
                <a:cs typeface="Calibri" charset="0"/>
                <a:hlinkClick r:id="rId4"/>
              </a:rPr>
              <a:t>BlockchainFinance</a:t>
            </a:r>
            <a:endParaRPr lang="en-GB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97084" y="1018818"/>
            <a:ext cx="22846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Blockchain </a:t>
            </a:r>
            <a:r>
              <a:rPr lang="en-GB" sz="2000" b="1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Startups</a:t>
            </a:r>
            <a:endParaRPr lang="en-GB" sz="20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254861" y="1075949"/>
            <a:ext cx="5695009" cy="51866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82600" marR="0" lvl="1" indent="-3048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498DB"/>
              </a:buClr>
              <a:buSzPct val="100000"/>
              <a:buFont typeface="Arial"/>
              <a:buChar char="•"/>
            </a:pPr>
            <a:r>
              <a:rPr lang="en-GB" sz="2400" dirty="0" err="1" smtClean="0"/>
              <a:t>Utilizan</a:t>
            </a:r>
            <a:r>
              <a:rPr lang="en-GB" sz="2400" dirty="0" smtClean="0"/>
              <a:t> la </a:t>
            </a:r>
            <a:r>
              <a:rPr lang="en-GB" sz="2400" b="1" dirty="0" err="1" smtClean="0"/>
              <a:t>tecnología</a:t>
            </a:r>
            <a:r>
              <a:rPr lang="en-GB" sz="2400" dirty="0" smtClean="0"/>
              <a:t> de </a:t>
            </a:r>
            <a:r>
              <a:rPr lang="en-GB" sz="2400" b="1" dirty="0" err="1" smtClean="0"/>
              <a:t>Ethereum</a:t>
            </a:r>
            <a:r>
              <a:rPr lang="en-GB" sz="2400" dirty="0" smtClean="0"/>
              <a:t>: </a:t>
            </a:r>
          </a:p>
          <a:p>
            <a:pPr marL="825500" lvl="2" indent="-304800" algn="just">
              <a:spcBef>
                <a:spcPts val="1200"/>
              </a:spcBef>
              <a:buClr>
                <a:srgbClr val="3498DB"/>
              </a:buClr>
              <a:buFont typeface="Arial"/>
              <a:buChar char="•"/>
            </a:pPr>
            <a:r>
              <a:rPr lang="en-GB" sz="2000" dirty="0" err="1" smtClean="0"/>
              <a:t>Diferentes</a:t>
            </a:r>
            <a:r>
              <a:rPr lang="en-GB" sz="2000" dirty="0" smtClean="0"/>
              <a:t> </a:t>
            </a:r>
            <a:r>
              <a:rPr lang="en-GB" sz="2000" dirty="0" err="1" smtClean="0"/>
              <a:t>blockchains</a:t>
            </a:r>
            <a:r>
              <a:rPr lang="en-GB" sz="2000" dirty="0" smtClean="0"/>
              <a:t>: </a:t>
            </a:r>
            <a:r>
              <a:rPr lang="en-GB" sz="2000" dirty="0" smtClean="0">
                <a:hlinkClick r:id="rId3"/>
              </a:rPr>
              <a:t>Ethereum</a:t>
            </a:r>
            <a:r>
              <a:rPr lang="en-GB" sz="2000" dirty="0"/>
              <a:t>, </a:t>
            </a:r>
            <a:r>
              <a:rPr lang="en-GB" sz="2000" dirty="0">
                <a:hlinkClick r:id="rId4"/>
              </a:rPr>
              <a:t>Quorum</a:t>
            </a:r>
            <a:r>
              <a:rPr lang="en-GB" sz="2000" dirty="0"/>
              <a:t>, </a:t>
            </a:r>
            <a:r>
              <a:rPr lang="en-GB" sz="2000" dirty="0" err="1" smtClean="0">
                <a:hlinkClick r:id="rId5"/>
              </a:rPr>
              <a:t>Monax</a:t>
            </a:r>
            <a:r>
              <a:rPr lang="en-GB" sz="2000" dirty="0" smtClean="0"/>
              <a:t>.</a:t>
            </a:r>
            <a:endParaRPr lang="en-GB" sz="2000" dirty="0" smtClean="0"/>
          </a:p>
          <a:p>
            <a:pPr marL="825500" lvl="2" indent="-304800" algn="just">
              <a:spcBef>
                <a:spcPts val="1200"/>
              </a:spcBef>
              <a:buClr>
                <a:srgbClr val="3498DB"/>
              </a:buClr>
              <a:buFont typeface="Arial"/>
              <a:buChar char="•"/>
            </a:pPr>
            <a:r>
              <a:rPr lang="en-GB" sz="2000" dirty="0" err="1" smtClean="0"/>
              <a:t>Funcionalidad</a:t>
            </a:r>
            <a:r>
              <a:rPr lang="en-GB" sz="2000" dirty="0"/>
              <a:t> </a:t>
            </a:r>
            <a:r>
              <a:rPr lang="en-GB" sz="2000" dirty="0" err="1" smtClean="0"/>
              <a:t>soportada</a:t>
            </a:r>
            <a:r>
              <a:rPr lang="en-GB" sz="2000" dirty="0" smtClean="0"/>
              <a:t>: </a:t>
            </a:r>
          </a:p>
          <a:p>
            <a:pPr marL="1168400" lvl="3" indent="-304800" algn="just">
              <a:spcBef>
                <a:spcPts val="1200"/>
              </a:spcBef>
              <a:buClr>
                <a:srgbClr val="3498DB"/>
              </a:buClr>
            </a:pPr>
            <a:r>
              <a:rPr lang="en-GB" sz="1800" dirty="0" err="1" smtClean="0"/>
              <a:t>Moneda</a:t>
            </a:r>
            <a:r>
              <a:rPr lang="en-GB" sz="1800" dirty="0" smtClean="0"/>
              <a:t> </a:t>
            </a:r>
            <a:r>
              <a:rPr lang="en-GB" sz="1800" dirty="0" smtClean="0"/>
              <a:t>virtual.</a:t>
            </a:r>
            <a:endParaRPr lang="en-GB" sz="1800" dirty="0" smtClean="0"/>
          </a:p>
          <a:p>
            <a:pPr marL="1168400" lvl="3" indent="-304800" algn="just">
              <a:spcBef>
                <a:spcPts val="1200"/>
              </a:spcBef>
              <a:buClr>
                <a:srgbClr val="3498DB"/>
              </a:buClr>
            </a:pPr>
            <a:r>
              <a:rPr lang="en-GB" sz="1800" dirty="0"/>
              <a:t>S</a:t>
            </a:r>
            <a:r>
              <a:rPr lang="en-GB" sz="1800" dirty="0" smtClean="0"/>
              <a:t>mart </a:t>
            </a:r>
            <a:r>
              <a:rPr lang="en-GB" sz="1800" dirty="0" smtClean="0"/>
              <a:t>contracts.</a:t>
            </a:r>
            <a:endParaRPr lang="en-GB" sz="1800" dirty="0" smtClean="0"/>
          </a:p>
          <a:p>
            <a:pPr marL="1168400" lvl="3" indent="-304800" algn="just">
              <a:spcBef>
                <a:spcPts val="1200"/>
              </a:spcBef>
              <a:buClr>
                <a:srgbClr val="3498DB"/>
              </a:buClr>
            </a:pPr>
            <a:r>
              <a:rPr lang="en-GB" sz="1800" dirty="0"/>
              <a:t>R</a:t>
            </a:r>
            <a:r>
              <a:rPr lang="en-GB" sz="1800" dirty="0" smtClean="0"/>
              <a:t>ed </a:t>
            </a:r>
            <a:r>
              <a:rPr lang="en-GB" sz="1800" dirty="0" err="1" smtClean="0"/>
              <a:t>pública</a:t>
            </a:r>
            <a:r>
              <a:rPr lang="en-GB" sz="1800" dirty="0" smtClean="0"/>
              <a:t>.</a:t>
            </a:r>
            <a:endParaRPr lang="en-GB" sz="1800" dirty="0" smtClean="0"/>
          </a:p>
          <a:p>
            <a:pPr marL="1168400" lvl="3" indent="-304800" algn="just">
              <a:spcBef>
                <a:spcPts val="1200"/>
              </a:spcBef>
              <a:buClr>
                <a:srgbClr val="3498DB"/>
              </a:buClr>
            </a:pPr>
            <a:r>
              <a:rPr lang="en-GB" sz="1800" dirty="0"/>
              <a:t>R</a:t>
            </a:r>
            <a:r>
              <a:rPr lang="en-GB" sz="1800" dirty="0" smtClean="0"/>
              <a:t>ed </a:t>
            </a:r>
            <a:r>
              <a:rPr lang="en-GB" sz="1800" dirty="0" err="1" smtClean="0"/>
              <a:t>privada</a:t>
            </a:r>
            <a:r>
              <a:rPr lang="en-GB" sz="1800" dirty="0" smtClean="0"/>
              <a:t>.</a:t>
            </a:r>
            <a:endParaRPr lang="en-GB" sz="1800" dirty="0" smtClean="0"/>
          </a:p>
          <a:p>
            <a:pPr marL="1168400" lvl="3" indent="-304800" algn="just">
              <a:spcBef>
                <a:spcPts val="1200"/>
              </a:spcBef>
              <a:buClr>
                <a:srgbClr val="3498DB"/>
              </a:buClr>
            </a:pPr>
            <a:r>
              <a:rPr lang="en-GB" sz="1800" dirty="0" err="1"/>
              <a:t>D</a:t>
            </a:r>
            <a:r>
              <a:rPr lang="en-GB" sz="1800" dirty="0" err="1" smtClean="0"/>
              <a:t>iferentes</a:t>
            </a:r>
            <a:r>
              <a:rPr lang="en-GB" sz="1800" dirty="0" smtClean="0"/>
              <a:t> </a:t>
            </a:r>
            <a:r>
              <a:rPr lang="en-GB" sz="1800" dirty="0" err="1"/>
              <a:t>tipos</a:t>
            </a:r>
            <a:r>
              <a:rPr lang="en-GB" sz="1800" dirty="0"/>
              <a:t> de “</a:t>
            </a:r>
            <a:r>
              <a:rPr lang="en-GB" sz="1800" dirty="0" err="1"/>
              <a:t>consenso</a:t>
            </a:r>
            <a:r>
              <a:rPr lang="en-GB" sz="1800" dirty="0" smtClean="0"/>
              <a:t>”.</a:t>
            </a:r>
            <a:endParaRPr lang="en-GB" sz="1800" dirty="0" smtClean="0"/>
          </a:p>
          <a:p>
            <a:pPr marL="482600" marR="0" lvl="1" indent="-3048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498DB"/>
              </a:buClr>
              <a:buSzPct val="100000"/>
              <a:buFont typeface="Arial"/>
              <a:buChar char="•"/>
            </a:pPr>
            <a:r>
              <a:rPr lang="en-GB" sz="2400" dirty="0" err="1" smtClean="0"/>
              <a:t>Participan</a:t>
            </a:r>
            <a:r>
              <a:rPr lang="en-GB" sz="2400" dirty="0" smtClean="0"/>
              <a:t> </a:t>
            </a:r>
            <a:r>
              <a:rPr lang="en-GB" sz="2400" dirty="0" err="1" smtClean="0"/>
              <a:t>empresas</a:t>
            </a:r>
            <a:r>
              <a:rPr lang="en-GB" sz="2400" dirty="0" smtClean="0"/>
              <a:t> de </a:t>
            </a:r>
            <a:r>
              <a:rPr lang="en-GB" sz="2400" b="1" dirty="0" err="1" smtClean="0"/>
              <a:t>múltiples</a:t>
            </a:r>
            <a:r>
              <a:rPr lang="en-GB" sz="2400" dirty="0" smtClean="0"/>
              <a:t> </a:t>
            </a:r>
            <a:r>
              <a:rPr lang="en-GB" sz="2400" b="1" dirty="0" err="1" smtClean="0"/>
              <a:t>sectores</a:t>
            </a:r>
            <a:r>
              <a:rPr lang="en-GB" sz="2400" dirty="0" smtClean="0"/>
              <a:t>.</a:t>
            </a:r>
            <a:endParaRPr lang="en-GB" sz="2400" dirty="0"/>
          </a:p>
          <a:p>
            <a:pPr marL="457200" marR="0" lvl="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171450" marR="0" lvl="0" indent="-171450" algn="l" rtl="0">
              <a:lnSpc>
                <a:spcPct val="90000"/>
              </a:lnSpc>
              <a:spcBef>
                <a:spcPts val="1000"/>
              </a:spcBef>
              <a:buClr>
                <a:srgbClr val="3493DB"/>
              </a:buClr>
              <a:buSzPct val="100000"/>
              <a:buFont typeface="Noto Sans Symbols"/>
              <a:buNone/>
            </a:pPr>
            <a:endParaRPr sz="2000" b="0" i="0" u="none" strike="noStrike" cap="none" dirty="0">
              <a:solidFill>
                <a:srgbClr val="7F8C8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xfrm>
            <a:off x="2857500" y="8484"/>
            <a:ext cx="6184743" cy="6576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GB" dirty="0" err="1" smtClean="0"/>
              <a:t>Convenios</a:t>
            </a:r>
            <a:r>
              <a:rPr lang="en-GB" dirty="0" smtClean="0"/>
              <a:t> - </a:t>
            </a:r>
            <a:r>
              <a:rPr lang="en-GB" dirty="0" err="1"/>
              <a:t>Ethereum</a:t>
            </a:r>
            <a:r>
              <a:rPr lang="en-GB" dirty="0"/>
              <a:t> Alliance</a:t>
            </a:r>
          </a:p>
        </p:txBody>
      </p:sp>
      <p:sp>
        <p:nvSpPr>
          <p:cNvPr id="198" name="Shape 198"/>
          <p:cNvSpPr txBox="1">
            <a:spLocks noGrp="1"/>
          </p:cNvSpPr>
          <p:nvPr>
            <p:ph type="ftr" idx="11"/>
          </p:nvPr>
        </p:nvSpPr>
        <p:spPr>
          <a:xfrm>
            <a:off x="8720825" y="6525025"/>
            <a:ext cx="321418" cy="287687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fld id="{00000000-1234-1234-1234-123412341234}" type="slidenum"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GB" sz="900" b="1" i="0" u="none" strike="noStrike" cap="none">
              <a:solidFill>
                <a:srgbClr val="95A5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9023" y="2047523"/>
            <a:ext cx="4049303" cy="231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792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xfrm>
            <a:off x="2857500" y="8484"/>
            <a:ext cx="6184743" cy="6576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GB" dirty="0" err="1" smtClean="0"/>
              <a:t>Convenios</a:t>
            </a:r>
            <a:r>
              <a:rPr lang="en-GB" dirty="0" smtClean="0"/>
              <a:t> - </a:t>
            </a:r>
            <a:r>
              <a:rPr lang="en-GB" dirty="0" err="1"/>
              <a:t>Ethereum</a:t>
            </a:r>
            <a:r>
              <a:rPr lang="en-GB" dirty="0"/>
              <a:t> Alliance</a:t>
            </a:r>
          </a:p>
        </p:txBody>
      </p:sp>
      <p:sp>
        <p:nvSpPr>
          <p:cNvPr id="198" name="Shape 198"/>
          <p:cNvSpPr txBox="1">
            <a:spLocks noGrp="1"/>
          </p:cNvSpPr>
          <p:nvPr>
            <p:ph type="ftr" idx="11"/>
          </p:nvPr>
        </p:nvSpPr>
        <p:spPr>
          <a:xfrm>
            <a:off x="8720825" y="6525025"/>
            <a:ext cx="321418" cy="287687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fld id="{00000000-1234-1234-1234-123412341234}" type="slidenum"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GB" sz="900" b="1" i="0" u="none" strike="noStrike" cap="none">
              <a:solidFill>
                <a:srgbClr val="95A5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Shape 199" descr="1*rkfJSboUQtrcIh9UqeY8XQ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628" y="1616148"/>
            <a:ext cx="8360197" cy="3934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299198" y="1319349"/>
            <a:ext cx="5910215" cy="5205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82600" marR="0" lvl="1" indent="-3048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498DB"/>
              </a:buClr>
              <a:buSzPct val="100000"/>
              <a:buFont typeface="Arial"/>
              <a:buChar char="•"/>
            </a:pPr>
            <a:r>
              <a:rPr lang="en-GB" sz="2400" b="1" dirty="0">
                <a:hlinkClick r:id="rId3"/>
              </a:rPr>
              <a:t>R3 </a:t>
            </a:r>
            <a:r>
              <a:rPr lang="en-GB" sz="2400" b="1" dirty="0" smtClean="0">
                <a:hlinkClick r:id="rId3"/>
              </a:rPr>
              <a:t>CEV</a:t>
            </a:r>
            <a:r>
              <a:rPr lang="en-GB" sz="2400" dirty="0" smtClean="0"/>
              <a:t>: </a:t>
            </a:r>
            <a:r>
              <a:rPr lang="en-GB" sz="2400" dirty="0" err="1"/>
              <a:t>Acuerdo</a:t>
            </a:r>
            <a:r>
              <a:rPr lang="en-GB" sz="2400" dirty="0"/>
              <a:t> de </a:t>
            </a:r>
            <a:r>
              <a:rPr lang="en-GB" sz="2400" b="1" dirty="0" err="1"/>
              <a:t>colaboración</a:t>
            </a:r>
            <a:r>
              <a:rPr lang="en-GB" sz="2400" dirty="0"/>
              <a:t> para </a:t>
            </a:r>
            <a:r>
              <a:rPr lang="en-GB" sz="2400" b="1" dirty="0" err="1"/>
              <a:t>proyectos</a:t>
            </a:r>
            <a:r>
              <a:rPr lang="en-GB" sz="2400" dirty="0"/>
              <a:t> </a:t>
            </a:r>
            <a:r>
              <a:rPr lang="en-GB" sz="2400" b="1" dirty="0" err="1" smtClean="0"/>
              <a:t>financieros</a:t>
            </a:r>
            <a:r>
              <a:rPr lang="en-GB" sz="2400" b="1" dirty="0" smtClean="0"/>
              <a:t>.</a:t>
            </a:r>
            <a:endParaRPr lang="en-GB" sz="2400" b="1" dirty="0" smtClean="0"/>
          </a:p>
          <a:p>
            <a:pPr marL="482600" marR="0" lvl="1" indent="-3048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498DB"/>
              </a:buClr>
              <a:buSzPct val="100000"/>
              <a:buFont typeface="Arial"/>
              <a:buChar char="•"/>
            </a:pPr>
            <a:r>
              <a:rPr lang="en-GB" sz="2400" dirty="0" err="1" smtClean="0"/>
              <a:t>Plantean</a:t>
            </a:r>
            <a:r>
              <a:rPr lang="en-GB" sz="2400" dirty="0" smtClean="0"/>
              <a:t> y </a:t>
            </a:r>
            <a:r>
              <a:rPr lang="en-GB" sz="2400" b="1" dirty="0" err="1" smtClean="0"/>
              <a:t>resuelven</a:t>
            </a:r>
            <a:r>
              <a:rPr lang="en-GB" sz="2400" dirty="0" smtClean="0"/>
              <a:t> </a:t>
            </a:r>
            <a:r>
              <a:rPr lang="en-GB" sz="2400" b="1" dirty="0" err="1" smtClean="0"/>
              <a:t>casos</a:t>
            </a:r>
            <a:r>
              <a:rPr lang="en-GB" sz="2400" dirty="0" smtClean="0"/>
              <a:t> de </a:t>
            </a:r>
            <a:r>
              <a:rPr lang="en-GB" sz="2400" b="1" dirty="0" err="1" smtClean="0"/>
              <a:t>uso</a:t>
            </a:r>
            <a:r>
              <a:rPr lang="en-GB" sz="2400" dirty="0" smtClean="0"/>
              <a:t>.</a:t>
            </a:r>
            <a:endParaRPr lang="en-GB" sz="2400" dirty="0"/>
          </a:p>
          <a:p>
            <a:pPr marL="482600" marR="0" lvl="1" indent="-3048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498DB"/>
              </a:buClr>
              <a:buSzPct val="100000"/>
              <a:buFont typeface="Arial"/>
              <a:buChar char="•"/>
            </a:pPr>
            <a:r>
              <a:rPr lang="en-GB" sz="2400" dirty="0" err="1"/>
              <a:t>Existen</a:t>
            </a:r>
            <a:r>
              <a:rPr lang="en-GB" sz="2400" dirty="0"/>
              <a:t> </a:t>
            </a:r>
            <a:r>
              <a:rPr lang="en-GB" sz="2400" dirty="0" err="1"/>
              <a:t>diferentes</a:t>
            </a:r>
            <a:r>
              <a:rPr lang="en-GB" sz="2400" dirty="0"/>
              <a:t> </a:t>
            </a:r>
            <a:r>
              <a:rPr lang="en-GB" sz="2400" dirty="0" err="1"/>
              <a:t>proyectos</a:t>
            </a:r>
            <a:r>
              <a:rPr lang="en-GB" sz="2400" dirty="0"/>
              <a:t> con </a:t>
            </a:r>
            <a:r>
              <a:rPr lang="en-GB" sz="2400" b="1" dirty="0" err="1"/>
              <a:t>diferentes</a:t>
            </a:r>
            <a:r>
              <a:rPr lang="en-GB" sz="2400" dirty="0"/>
              <a:t> </a:t>
            </a:r>
            <a:r>
              <a:rPr lang="en-GB" sz="2400" b="1" dirty="0" err="1"/>
              <a:t>bancos</a:t>
            </a:r>
            <a:r>
              <a:rPr lang="en-GB" sz="2400" dirty="0"/>
              <a:t> y </a:t>
            </a:r>
            <a:r>
              <a:rPr lang="en-GB" sz="2400" dirty="0" err="1"/>
              <a:t>diferentes</a:t>
            </a:r>
            <a:r>
              <a:rPr lang="en-GB" sz="2400" dirty="0"/>
              <a:t> </a:t>
            </a:r>
            <a:r>
              <a:rPr lang="en-GB" sz="2400" b="1" dirty="0" err="1" smtClean="0"/>
              <a:t>tecnologías</a:t>
            </a:r>
            <a:endParaRPr lang="en-GB" sz="2400" b="1" dirty="0" smtClean="0"/>
          </a:p>
          <a:p>
            <a:pPr marL="482600" marR="0" lvl="1" indent="-3048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498DB"/>
              </a:buClr>
              <a:buSzPct val="100000"/>
              <a:buFont typeface="Arial"/>
              <a:buChar char="•"/>
            </a:pPr>
            <a:endParaRPr lang="en-GB" sz="2400" b="1" dirty="0"/>
          </a:p>
          <a:p>
            <a:pPr marL="482600" marR="0" lvl="1" indent="-3048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498DB"/>
              </a:buClr>
              <a:buSzPct val="100000"/>
              <a:buFont typeface="Arial"/>
              <a:buChar char="•"/>
            </a:pPr>
            <a:r>
              <a:rPr lang="en-GB" sz="2400" dirty="0" smtClean="0"/>
              <a:t>Han </a:t>
            </a:r>
            <a:r>
              <a:rPr lang="en-GB" sz="2400" b="1" dirty="0" err="1" smtClean="0"/>
              <a:t>desarrollado</a:t>
            </a:r>
            <a:r>
              <a:rPr lang="en-GB" sz="2400" b="1" dirty="0" smtClean="0"/>
              <a:t> </a:t>
            </a:r>
            <a:r>
              <a:rPr lang="en-GB" sz="2400" dirty="0" smtClean="0"/>
              <a:t>un </a:t>
            </a:r>
            <a:r>
              <a:rPr lang="en-GB" sz="2400" b="1" dirty="0" smtClean="0"/>
              <a:t>DLT</a:t>
            </a:r>
            <a:r>
              <a:rPr lang="en-GB" sz="2400" dirty="0" smtClean="0"/>
              <a:t> </a:t>
            </a:r>
            <a:r>
              <a:rPr lang="en-GB" sz="2400" b="1" dirty="0" err="1" smtClean="0"/>
              <a:t>propio</a:t>
            </a:r>
            <a:r>
              <a:rPr lang="en-GB" sz="2400" dirty="0" smtClean="0"/>
              <a:t> “</a:t>
            </a:r>
            <a:r>
              <a:rPr lang="en-GB" sz="2400" b="1" dirty="0" smtClean="0">
                <a:hlinkClick r:id="rId4"/>
              </a:rPr>
              <a:t>Corda</a:t>
            </a:r>
            <a:r>
              <a:rPr lang="en-GB" sz="2400" dirty="0" smtClean="0"/>
              <a:t>”, que </a:t>
            </a:r>
            <a:r>
              <a:rPr lang="en-GB" sz="2400" dirty="0" err="1" smtClean="0"/>
              <a:t>usan</a:t>
            </a:r>
            <a:r>
              <a:rPr lang="en-GB" sz="2400" dirty="0" smtClean="0"/>
              <a:t> </a:t>
            </a:r>
            <a:r>
              <a:rPr lang="en-GB" sz="2400" dirty="0" err="1" smtClean="0"/>
              <a:t>en</a:t>
            </a:r>
            <a:r>
              <a:rPr lang="en-GB" sz="2400" dirty="0" smtClean="0"/>
              <a:t> </a:t>
            </a:r>
            <a:r>
              <a:rPr lang="en-GB" sz="2400" dirty="0" err="1" smtClean="0"/>
              <a:t>muchos</a:t>
            </a:r>
            <a:r>
              <a:rPr lang="en-GB" sz="2400" dirty="0" smtClean="0"/>
              <a:t> de sus </a:t>
            </a:r>
            <a:r>
              <a:rPr lang="en-GB" sz="2400" dirty="0" err="1" smtClean="0"/>
              <a:t>proyectos</a:t>
            </a:r>
            <a:r>
              <a:rPr lang="en-GB" sz="2400" dirty="0" smtClean="0"/>
              <a:t>.</a:t>
            </a:r>
          </a:p>
          <a:p>
            <a:pPr marL="457200" marR="0" lvl="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171450" marR="0" lvl="0" indent="-171450" algn="l" rtl="0">
              <a:lnSpc>
                <a:spcPct val="90000"/>
              </a:lnSpc>
              <a:spcBef>
                <a:spcPts val="1000"/>
              </a:spcBef>
              <a:buClr>
                <a:srgbClr val="3493DB"/>
              </a:buClr>
              <a:buSzPct val="100000"/>
              <a:buFont typeface="Noto Sans Symbols"/>
              <a:buNone/>
            </a:pPr>
            <a:endParaRPr sz="2000" b="0" i="0" u="none" strike="noStrike" cap="none" dirty="0">
              <a:solidFill>
                <a:srgbClr val="7F8C8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3629025" y="8484"/>
            <a:ext cx="5413082" cy="65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GB" sz="2400" dirty="0" err="1"/>
              <a:t>Convenios</a:t>
            </a:r>
            <a:r>
              <a:rPr lang="en-GB" sz="2400" dirty="0"/>
              <a:t> </a:t>
            </a:r>
            <a:r>
              <a:rPr lang="mr-IN" sz="2400" dirty="0" smtClean="0"/>
              <a:t>–</a:t>
            </a:r>
            <a:r>
              <a:rPr lang="en-GB" sz="2400" dirty="0" smtClean="0"/>
              <a:t> R3 CEV</a:t>
            </a:r>
            <a:endParaRPr lang="en-GB" sz="2400" dirty="0"/>
          </a:p>
        </p:txBody>
      </p:sp>
      <p:sp>
        <p:nvSpPr>
          <p:cNvPr id="206" name="Shape 206"/>
          <p:cNvSpPr txBox="1">
            <a:spLocks noGrp="1"/>
          </p:cNvSpPr>
          <p:nvPr>
            <p:ph type="ftr" idx="11"/>
          </p:nvPr>
        </p:nvSpPr>
        <p:spPr>
          <a:xfrm>
            <a:off x="8720825" y="6525025"/>
            <a:ext cx="321300" cy="287700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fld id="{00000000-1234-1234-1234-123412341234}" type="slidenum"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GB" sz="900" b="1" i="0" u="none" strike="noStrike" cap="none">
              <a:solidFill>
                <a:srgbClr val="95A5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Shape 207" descr="60cfd15311228d1a76c68a5f6ebb9a65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3135" y="1237116"/>
            <a:ext cx="1708419" cy="181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3865" y="3623972"/>
            <a:ext cx="1986960" cy="19869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3629025" y="8484"/>
            <a:ext cx="5413082" cy="65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GB" sz="2400" dirty="0" err="1"/>
              <a:t>Convenios</a:t>
            </a:r>
            <a:r>
              <a:rPr lang="en-GB" sz="2400" dirty="0"/>
              <a:t> </a:t>
            </a:r>
            <a:r>
              <a:rPr lang="mr-IN" sz="2400" dirty="0" smtClean="0"/>
              <a:t>–</a:t>
            </a:r>
            <a:r>
              <a:rPr lang="en-GB" sz="2400" dirty="0" smtClean="0"/>
              <a:t> R3 CEV</a:t>
            </a:r>
            <a:endParaRPr lang="en-GB" sz="2400" dirty="0"/>
          </a:p>
        </p:txBody>
      </p:sp>
      <p:sp>
        <p:nvSpPr>
          <p:cNvPr id="206" name="Shape 206"/>
          <p:cNvSpPr txBox="1">
            <a:spLocks noGrp="1"/>
          </p:cNvSpPr>
          <p:nvPr>
            <p:ph type="ftr" idx="11"/>
          </p:nvPr>
        </p:nvSpPr>
        <p:spPr>
          <a:xfrm>
            <a:off x="8720825" y="6525025"/>
            <a:ext cx="321300" cy="287700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fld id="{00000000-1234-1234-1234-123412341234}" type="slidenum"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GB" sz="900" b="1" i="0" u="none" strike="noStrike" cap="none">
              <a:solidFill>
                <a:srgbClr val="95A5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923" y="1740403"/>
            <a:ext cx="7593124" cy="42296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13321" y="1180214"/>
            <a:ext cx="3132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>
                <a:latin typeface="Calibri" charset="0"/>
                <a:ea typeface="Calibri" charset="0"/>
                <a:cs typeface="Calibri" charset="0"/>
              </a:rPr>
              <a:t>Los 42 </a:t>
            </a:r>
            <a:r>
              <a:rPr lang="en-GB" sz="2000" b="1" dirty="0" err="1" smtClean="0">
                <a:latin typeface="Calibri" charset="0"/>
                <a:ea typeface="Calibri" charset="0"/>
                <a:cs typeface="Calibri" charset="0"/>
              </a:rPr>
              <a:t>Miembros</a:t>
            </a:r>
            <a:r>
              <a:rPr lang="en-GB" sz="2000" b="1" dirty="0" smtClean="0">
                <a:latin typeface="Calibri" charset="0"/>
                <a:ea typeface="Calibri" charset="0"/>
                <a:cs typeface="Calibri" charset="0"/>
              </a:rPr>
              <a:t> de R3 CEV</a:t>
            </a:r>
            <a:endParaRPr lang="en-GB" sz="2000" b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647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279462" y="1119325"/>
            <a:ext cx="6121338" cy="5205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82600" marR="0" lvl="1" indent="-2667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498DB"/>
              </a:buClr>
              <a:buSzPct val="100000"/>
              <a:buFont typeface="Arial"/>
              <a:buChar char="•"/>
            </a:pPr>
            <a:r>
              <a:rPr lang="en-GB" sz="2400" b="1" dirty="0" err="1" smtClean="0">
                <a:hlinkClick r:id="rId3"/>
              </a:rPr>
              <a:t>Convenio</a:t>
            </a:r>
            <a:r>
              <a:rPr lang="en-GB" sz="2400" dirty="0" smtClean="0">
                <a:hlinkClick r:id="rId3"/>
              </a:rPr>
              <a:t> </a:t>
            </a:r>
            <a:r>
              <a:rPr lang="en-GB" sz="2400" dirty="0"/>
              <a:t>de </a:t>
            </a:r>
            <a:r>
              <a:rPr lang="en-GB" sz="2400" dirty="0" err="1"/>
              <a:t>colaboración</a:t>
            </a:r>
            <a:r>
              <a:rPr lang="en-GB" sz="2400" dirty="0"/>
              <a:t> entre </a:t>
            </a:r>
            <a:r>
              <a:rPr lang="en-GB" sz="2400" dirty="0" err="1">
                <a:hlinkClick r:id="rId4"/>
              </a:rPr>
              <a:t>empresas</a:t>
            </a:r>
            <a:r>
              <a:rPr lang="en-GB" sz="2400" dirty="0">
                <a:hlinkClick r:id="rId4"/>
              </a:rPr>
              <a:t> </a:t>
            </a:r>
            <a:r>
              <a:rPr lang="en-GB" sz="2400" dirty="0"/>
              <a:t>de </a:t>
            </a:r>
            <a:r>
              <a:rPr lang="en-GB" sz="2400" b="1" dirty="0" err="1"/>
              <a:t>diferentes</a:t>
            </a:r>
            <a:r>
              <a:rPr lang="en-GB" sz="2400" dirty="0"/>
              <a:t> </a:t>
            </a:r>
            <a:r>
              <a:rPr lang="en-GB" sz="2400" b="1" dirty="0" err="1"/>
              <a:t>sectores</a:t>
            </a:r>
            <a:r>
              <a:rPr lang="en-GB" sz="2400" dirty="0"/>
              <a:t>, </a:t>
            </a:r>
            <a:r>
              <a:rPr lang="en-GB" sz="2400" dirty="0" err="1"/>
              <a:t>pertenece</a:t>
            </a:r>
            <a:r>
              <a:rPr lang="en-GB" sz="2400" dirty="0"/>
              <a:t> al </a:t>
            </a:r>
            <a:r>
              <a:rPr lang="en-GB" sz="2400" b="1" dirty="0"/>
              <a:t>Linux</a:t>
            </a:r>
            <a:r>
              <a:rPr lang="en-GB" sz="2400" dirty="0"/>
              <a:t> </a:t>
            </a:r>
            <a:r>
              <a:rPr lang="en-GB" sz="2400" b="1" dirty="0" smtClean="0"/>
              <a:t>Foundation</a:t>
            </a:r>
            <a:r>
              <a:rPr lang="en-GB" sz="2400" dirty="0" smtClean="0"/>
              <a:t>.</a:t>
            </a:r>
            <a:endParaRPr lang="en-GB" sz="2400" dirty="0"/>
          </a:p>
          <a:p>
            <a:pPr marL="482600" marR="0" lvl="1" indent="-2667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498DB"/>
              </a:buClr>
              <a:buSzPct val="100000"/>
              <a:buFont typeface="Arial"/>
              <a:buChar char="•"/>
            </a:pPr>
            <a:r>
              <a:rPr lang="en-GB" sz="2400" b="1" dirty="0"/>
              <a:t>IBM</a:t>
            </a:r>
            <a:r>
              <a:rPr lang="en-GB" sz="2400" dirty="0"/>
              <a:t> </a:t>
            </a:r>
            <a:r>
              <a:rPr lang="en-GB" sz="2400" dirty="0" err="1"/>
              <a:t>es</a:t>
            </a:r>
            <a:r>
              <a:rPr lang="en-GB" sz="2400" dirty="0"/>
              <a:t> </a:t>
            </a:r>
            <a:r>
              <a:rPr lang="en-GB" sz="2400" dirty="0" err="1"/>
              <a:t>su</a:t>
            </a:r>
            <a:r>
              <a:rPr lang="en-GB" sz="2400" dirty="0"/>
              <a:t> principal </a:t>
            </a:r>
            <a:r>
              <a:rPr lang="en-GB" sz="2400" dirty="0" err="1" smtClean="0"/>
              <a:t>desarrollador</a:t>
            </a:r>
            <a:endParaRPr lang="en-GB" sz="2400" dirty="0" smtClean="0"/>
          </a:p>
          <a:p>
            <a:pPr marL="482600" marR="0" lvl="1" indent="-2667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498DB"/>
              </a:buClr>
              <a:buSzPct val="100000"/>
              <a:buFont typeface="Arial"/>
              <a:buChar char="•"/>
            </a:pPr>
            <a:r>
              <a:rPr lang="en-GB" sz="2400" dirty="0" err="1" smtClean="0"/>
              <a:t>Soporta</a:t>
            </a:r>
            <a:r>
              <a:rPr lang="en-GB" sz="2400" dirty="0" smtClean="0"/>
              <a:t> </a:t>
            </a:r>
            <a:r>
              <a:rPr lang="en-GB" sz="2400" b="1" dirty="0" smtClean="0"/>
              <a:t>smart</a:t>
            </a:r>
            <a:r>
              <a:rPr lang="en-GB" sz="2400" dirty="0" smtClean="0"/>
              <a:t> </a:t>
            </a:r>
            <a:r>
              <a:rPr lang="en-GB" sz="2400" b="1" dirty="0" smtClean="0"/>
              <a:t>contracts</a:t>
            </a:r>
            <a:r>
              <a:rPr lang="en-GB" sz="2400" dirty="0" smtClean="0"/>
              <a:t> y </a:t>
            </a:r>
            <a:r>
              <a:rPr lang="en-GB" sz="2400" b="1" dirty="0" err="1" smtClean="0"/>
              <a:t>múltiples</a:t>
            </a:r>
            <a:r>
              <a:rPr lang="en-GB" sz="2400" dirty="0" smtClean="0"/>
              <a:t> </a:t>
            </a:r>
            <a:r>
              <a:rPr lang="en-GB" sz="2400" b="1" dirty="0" err="1" smtClean="0"/>
              <a:t>lenguages</a:t>
            </a:r>
            <a:r>
              <a:rPr lang="en-GB" sz="2400" dirty="0" smtClean="0"/>
              <a:t> de </a:t>
            </a:r>
            <a:r>
              <a:rPr lang="en-GB" sz="2400" dirty="0" err="1" smtClean="0"/>
              <a:t>programación</a:t>
            </a:r>
            <a:r>
              <a:rPr lang="en-GB" sz="2400" dirty="0" smtClean="0"/>
              <a:t>.</a:t>
            </a:r>
          </a:p>
          <a:p>
            <a:pPr marL="482600" marR="0" lvl="1" indent="-2667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498DB"/>
              </a:buClr>
              <a:buSzPct val="100000"/>
              <a:buFont typeface="Arial"/>
              <a:buChar char="•"/>
            </a:pPr>
            <a:r>
              <a:rPr lang="en-GB" sz="2400" dirty="0" err="1" smtClean="0"/>
              <a:t>Centrado</a:t>
            </a:r>
            <a:r>
              <a:rPr lang="en-GB" sz="2400" dirty="0" smtClean="0"/>
              <a:t> </a:t>
            </a:r>
            <a:r>
              <a:rPr lang="en-GB" sz="2400" dirty="0" err="1" smtClean="0"/>
              <a:t>en</a:t>
            </a:r>
            <a:r>
              <a:rPr lang="en-GB" sz="2400" dirty="0" smtClean="0"/>
              <a:t> </a:t>
            </a:r>
            <a:r>
              <a:rPr lang="en-GB" sz="2400" dirty="0" err="1" smtClean="0"/>
              <a:t>ofrecer</a:t>
            </a:r>
            <a:r>
              <a:rPr lang="en-GB" sz="2400" dirty="0" smtClean="0"/>
              <a:t> </a:t>
            </a:r>
            <a:r>
              <a:rPr lang="en-GB" sz="2400" b="1" dirty="0" err="1" smtClean="0"/>
              <a:t>soluciones</a:t>
            </a:r>
            <a:r>
              <a:rPr lang="en-GB" sz="2400" dirty="0" smtClean="0"/>
              <a:t> “</a:t>
            </a:r>
            <a:r>
              <a:rPr lang="en-GB" sz="2400" b="1" dirty="0" smtClean="0"/>
              <a:t>enterprise</a:t>
            </a:r>
            <a:r>
              <a:rPr lang="en-GB" sz="2400" dirty="0" smtClean="0"/>
              <a:t>” de </a:t>
            </a:r>
            <a:r>
              <a:rPr lang="en-GB" sz="2400" b="1" dirty="0" err="1" smtClean="0"/>
              <a:t>blockchain</a:t>
            </a:r>
            <a:r>
              <a:rPr lang="en-GB" sz="2400" b="1" dirty="0" smtClean="0"/>
              <a:t>.</a:t>
            </a:r>
            <a:endParaRPr lang="en-GB" sz="2400" b="1" dirty="0"/>
          </a:p>
          <a:p>
            <a:pPr marL="482600" marR="0" lvl="1" indent="-2667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498DB"/>
              </a:buClr>
              <a:buSzPct val="100000"/>
              <a:buFont typeface="Arial"/>
              <a:buChar char="•"/>
            </a:pPr>
            <a:r>
              <a:rPr lang="en-GB" sz="2400" dirty="0" err="1"/>
              <a:t>Tienen</a:t>
            </a:r>
            <a:r>
              <a:rPr lang="en-GB" sz="2400" dirty="0"/>
              <a:t> </a:t>
            </a:r>
            <a:r>
              <a:rPr lang="en-GB" sz="2400" b="1" dirty="0" err="1"/>
              <a:t>varios</a:t>
            </a:r>
            <a:r>
              <a:rPr lang="en-GB" sz="2400" dirty="0"/>
              <a:t> </a:t>
            </a:r>
            <a:r>
              <a:rPr lang="en-GB" sz="2400" b="1" dirty="0"/>
              <a:t>frameworks</a:t>
            </a:r>
            <a:r>
              <a:rPr lang="en-GB" sz="2400" dirty="0"/>
              <a:t> de Blockchain:</a:t>
            </a:r>
          </a:p>
          <a:p>
            <a:pPr marR="0" lvl="2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</a:pPr>
            <a:r>
              <a:rPr lang="en-GB" sz="2400" dirty="0" smtClean="0"/>
              <a:t> </a:t>
            </a:r>
            <a:r>
              <a:rPr lang="en-GB" sz="2000" dirty="0" smtClean="0"/>
              <a:t>Burrow, Fabric, </a:t>
            </a:r>
            <a:r>
              <a:rPr lang="en-GB" sz="2000" dirty="0" err="1" smtClean="0"/>
              <a:t>Iroha</a:t>
            </a:r>
            <a:r>
              <a:rPr lang="en-GB" sz="2000" dirty="0" smtClean="0"/>
              <a:t>, </a:t>
            </a:r>
            <a:r>
              <a:rPr lang="en-GB" sz="2000" dirty="0" err="1" smtClean="0"/>
              <a:t>Sawtooth</a:t>
            </a:r>
            <a:r>
              <a:rPr lang="en-GB" sz="2000" dirty="0" smtClean="0"/>
              <a:t>.</a:t>
            </a:r>
            <a:endParaRPr lang="en-GB" sz="2000" dirty="0"/>
          </a:p>
          <a:p>
            <a:pPr marL="457200" marR="0" lvl="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171450" marR="0" lvl="0" indent="-171450" algn="l" rtl="0">
              <a:lnSpc>
                <a:spcPct val="90000"/>
              </a:lnSpc>
              <a:spcBef>
                <a:spcPts val="1000"/>
              </a:spcBef>
              <a:buClr>
                <a:srgbClr val="3493DB"/>
              </a:buClr>
              <a:buSzPct val="100000"/>
              <a:buFont typeface="Noto Sans Symbols"/>
              <a:buNone/>
            </a:pPr>
            <a:endParaRPr sz="2000" b="0" i="0" u="none" strike="noStrike" cap="none" dirty="0">
              <a:solidFill>
                <a:srgbClr val="7F8C8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4543425" y="8484"/>
            <a:ext cx="4498682" cy="65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GB" sz="2400" dirty="0" err="1" smtClean="0"/>
              <a:t>Convenios</a:t>
            </a:r>
            <a:r>
              <a:rPr lang="en-GB" sz="2400" dirty="0" smtClean="0"/>
              <a:t> - </a:t>
            </a:r>
            <a:r>
              <a:rPr lang="en-GB" sz="2400" dirty="0" err="1"/>
              <a:t>Hyperledger</a:t>
            </a:r>
            <a:endParaRPr lang="en-GB" sz="2400" dirty="0"/>
          </a:p>
        </p:txBody>
      </p:sp>
      <p:sp>
        <p:nvSpPr>
          <p:cNvPr id="214" name="Shape 214"/>
          <p:cNvSpPr txBox="1">
            <a:spLocks noGrp="1"/>
          </p:cNvSpPr>
          <p:nvPr>
            <p:ph type="ftr" idx="11"/>
          </p:nvPr>
        </p:nvSpPr>
        <p:spPr>
          <a:xfrm>
            <a:off x="8720825" y="6525025"/>
            <a:ext cx="321300" cy="287700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fld id="{00000000-1234-1234-1234-123412341234}" type="slidenum"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GB" sz="900" b="1" i="0" u="none" strike="noStrike" cap="none">
              <a:solidFill>
                <a:srgbClr val="95A5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Shape 215" descr="Hyperledger-300x300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3591" y="1119325"/>
            <a:ext cx="2177884" cy="2177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4543425" y="8484"/>
            <a:ext cx="4498682" cy="65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GB" sz="2400" dirty="0" err="1" smtClean="0"/>
              <a:t>Convenios</a:t>
            </a:r>
            <a:r>
              <a:rPr lang="en-GB" sz="2400" dirty="0" smtClean="0"/>
              <a:t> - </a:t>
            </a:r>
            <a:r>
              <a:rPr lang="en-GB" sz="2400" dirty="0" err="1"/>
              <a:t>Hyperledger</a:t>
            </a:r>
            <a:endParaRPr lang="en-GB" sz="2400" dirty="0"/>
          </a:p>
        </p:txBody>
      </p:sp>
      <p:sp>
        <p:nvSpPr>
          <p:cNvPr id="214" name="Shape 214"/>
          <p:cNvSpPr txBox="1">
            <a:spLocks noGrp="1"/>
          </p:cNvSpPr>
          <p:nvPr>
            <p:ph type="ftr" idx="11"/>
          </p:nvPr>
        </p:nvSpPr>
        <p:spPr>
          <a:xfrm>
            <a:off x="8720825" y="6525025"/>
            <a:ext cx="321300" cy="287700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fld id="{00000000-1234-1234-1234-123412341234}" type="slidenum"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GB" sz="900" b="1" i="0" u="none" strike="noStrike" cap="none">
              <a:solidFill>
                <a:srgbClr val="95A5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27" y="1128083"/>
            <a:ext cx="8293398" cy="466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963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502829" y="1165453"/>
            <a:ext cx="8034000" cy="49818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82600" marR="0" lvl="1" indent="-3048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498DB"/>
              </a:buClr>
              <a:buSzPct val="133333"/>
              <a:buFont typeface="Arial"/>
              <a:buChar char="•"/>
            </a:pPr>
            <a:r>
              <a:rPr lang="en-GB" sz="2400" dirty="0"/>
              <a:t>Una </a:t>
            </a:r>
            <a:r>
              <a:rPr lang="en-GB" sz="2400" b="1" dirty="0" err="1"/>
              <a:t>función</a:t>
            </a:r>
            <a:r>
              <a:rPr lang="en-GB" sz="2400" dirty="0"/>
              <a:t> </a:t>
            </a:r>
            <a:r>
              <a:rPr lang="en-GB" sz="2400" b="1" dirty="0"/>
              <a:t>hash</a:t>
            </a:r>
            <a:r>
              <a:rPr lang="en-GB" sz="2400" dirty="0"/>
              <a:t> </a:t>
            </a:r>
            <a:r>
              <a:rPr lang="en-GB" sz="2400" dirty="0" err="1"/>
              <a:t>es</a:t>
            </a:r>
            <a:r>
              <a:rPr lang="en-GB" sz="2400" dirty="0"/>
              <a:t> </a:t>
            </a:r>
            <a:r>
              <a:rPr lang="en-GB" sz="2400" dirty="0" err="1"/>
              <a:t>una</a:t>
            </a:r>
            <a:r>
              <a:rPr lang="en-GB" sz="2400" dirty="0"/>
              <a:t> </a:t>
            </a:r>
            <a:r>
              <a:rPr lang="en-GB" sz="2400" dirty="0" err="1"/>
              <a:t>función</a:t>
            </a:r>
            <a:r>
              <a:rPr lang="en-GB" sz="2400" dirty="0"/>
              <a:t> </a:t>
            </a:r>
            <a:r>
              <a:rPr lang="en-GB" sz="2400" b="1" dirty="0" err="1"/>
              <a:t>unidireccional</a:t>
            </a:r>
            <a:r>
              <a:rPr lang="en-GB" sz="2400" dirty="0"/>
              <a:t>.</a:t>
            </a:r>
          </a:p>
          <a:p>
            <a:pPr marL="482600" marR="0" lvl="1" indent="-3048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498DB"/>
              </a:buClr>
              <a:buSzPct val="133333"/>
              <a:buFont typeface="Arial"/>
              <a:buChar char="•"/>
            </a:pPr>
            <a:r>
              <a:rPr lang="en-GB" sz="2400" b="1" dirty="0" err="1"/>
              <a:t>Convierte</a:t>
            </a:r>
            <a:r>
              <a:rPr lang="en-GB" sz="2400" dirty="0"/>
              <a:t> un </a:t>
            </a:r>
            <a:r>
              <a:rPr lang="en-GB" sz="2400" b="1" dirty="0" err="1"/>
              <a:t>dato</a:t>
            </a:r>
            <a:r>
              <a:rPr lang="en-GB" sz="2400" dirty="0"/>
              <a:t> de </a:t>
            </a:r>
            <a:r>
              <a:rPr lang="en-GB" sz="2400" b="1" dirty="0" err="1"/>
              <a:t>cualquier</a:t>
            </a:r>
            <a:r>
              <a:rPr lang="en-GB" sz="2400" dirty="0"/>
              <a:t> </a:t>
            </a:r>
            <a:r>
              <a:rPr lang="en-GB" sz="2400" b="1" dirty="0" err="1"/>
              <a:t>longitud</a:t>
            </a:r>
            <a:r>
              <a:rPr lang="en-GB" sz="2400" dirty="0"/>
              <a:t> </a:t>
            </a:r>
            <a:r>
              <a:rPr lang="en-GB" sz="2400" dirty="0" err="1"/>
              <a:t>en</a:t>
            </a:r>
            <a:r>
              <a:rPr lang="en-GB" sz="2400" dirty="0"/>
              <a:t> un </a:t>
            </a:r>
            <a:r>
              <a:rPr lang="en-GB" sz="2400" dirty="0" err="1"/>
              <a:t>resultado</a:t>
            </a:r>
            <a:r>
              <a:rPr lang="en-GB" sz="2400" dirty="0"/>
              <a:t> </a:t>
            </a:r>
            <a:r>
              <a:rPr lang="en-GB" sz="2400" dirty="0" err="1"/>
              <a:t>binario</a:t>
            </a:r>
            <a:r>
              <a:rPr lang="en-GB" sz="2400" dirty="0"/>
              <a:t> de </a:t>
            </a:r>
            <a:r>
              <a:rPr lang="en-GB" sz="2400" b="1" dirty="0" err="1"/>
              <a:t>longitud</a:t>
            </a:r>
            <a:r>
              <a:rPr lang="en-GB" sz="2400" dirty="0"/>
              <a:t> </a:t>
            </a:r>
            <a:r>
              <a:rPr lang="en-GB" sz="2400" b="1" dirty="0" err="1"/>
              <a:t>fija</a:t>
            </a:r>
            <a:r>
              <a:rPr lang="en-GB" sz="2400" dirty="0"/>
              <a:t>.</a:t>
            </a:r>
          </a:p>
          <a:p>
            <a:pPr marL="482600" marR="0" lvl="1" indent="-3048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498DB"/>
              </a:buClr>
              <a:buSzPct val="133333"/>
              <a:buFont typeface="Arial"/>
              <a:buChar char="•"/>
            </a:pPr>
            <a:r>
              <a:rPr lang="en-GB" sz="2400" dirty="0"/>
              <a:t>El </a:t>
            </a:r>
            <a:r>
              <a:rPr lang="en-GB" sz="2400" b="1" dirty="0"/>
              <a:t>hash</a:t>
            </a:r>
            <a:r>
              <a:rPr lang="en-GB" sz="2400" dirty="0"/>
              <a:t> </a:t>
            </a:r>
            <a:r>
              <a:rPr lang="en-GB" sz="2400" dirty="0" err="1"/>
              <a:t>siempre</a:t>
            </a:r>
            <a:r>
              <a:rPr lang="en-GB" sz="2400" dirty="0"/>
              <a:t> </a:t>
            </a:r>
            <a:r>
              <a:rPr lang="en-GB" sz="2400" dirty="0" err="1"/>
              <a:t>es</a:t>
            </a:r>
            <a:r>
              <a:rPr lang="en-GB" sz="2400" dirty="0"/>
              <a:t> el </a:t>
            </a:r>
            <a:r>
              <a:rPr lang="en-GB" sz="2400" b="1" dirty="0" err="1"/>
              <a:t>mismo</a:t>
            </a:r>
            <a:r>
              <a:rPr lang="en-GB" sz="2400" dirty="0"/>
              <a:t> para el </a:t>
            </a:r>
            <a:r>
              <a:rPr lang="en-GB" sz="2400" b="1" dirty="0" err="1"/>
              <a:t>mismo</a:t>
            </a:r>
            <a:r>
              <a:rPr lang="en-GB" sz="2400" dirty="0"/>
              <a:t> </a:t>
            </a:r>
            <a:r>
              <a:rPr lang="en-GB" sz="2400" b="1" dirty="0" err="1"/>
              <a:t>valor</a:t>
            </a:r>
            <a:r>
              <a:rPr lang="en-GB" sz="2400" dirty="0"/>
              <a:t> de </a:t>
            </a:r>
            <a:r>
              <a:rPr lang="en-GB" sz="2400" b="1" dirty="0"/>
              <a:t>entrada</a:t>
            </a:r>
            <a:r>
              <a:rPr lang="en-GB" sz="2400" dirty="0"/>
              <a:t>.</a:t>
            </a:r>
          </a:p>
          <a:p>
            <a:pPr marL="482600" marR="0" lvl="1" indent="-3048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498DB"/>
              </a:buClr>
              <a:buSzPct val="133333"/>
              <a:buFont typeface="Arial"/>
              <a:buChar char="•"/>
            </a:pPr>
            <a:r>
              <a:rPr lang="en-GB" sz="2400" b="1" dirty="0" err="1"/>
              <a:t>Cualquier</a:t>
            </a:r>
            <a:r>
              <a:rPr lang="en-GB" sz="2400" dirty="0"/>
              <a:t> </a:t>
            </a:r>
            <a:r>
              <a:rPr lang="en-GB" sz="2400" b="1" dirty="0" err="1"/>
              <a:t>variación</a:t>
            </a:r>
            <a:r>
              <a:rPr lang="en-GB" sz="2400" dirty="0"/>
              <a:t> del </a:t>
            </a:r>
            <a:r>
              <a:rPr lang="en-GB" sz="2400" dirty="0" err="1"/>
              <a:t>dato</a:t>
            </a:r>
            <a:r>
              <a:rPr lang="en-GB" sz="2400" dirty="0"/>
              <a:t> original </a:t>
            </a:r>
            <a:r>
              <a:rPr lang="en-GB" sz="2400" dirty="0" err="1"/>
              <a:t>debe</a:t>
            </a:r>
            <a:r>
              <a:rPr lang="en-GB" sz="2400" dirty="0"/>
              <a:t> </a:t>
            </a:r>
            <a:r>
              <a:rPr lang="en-GB" sz="2400" b="1" dirty="0" err="1"/>
              <a:t>modificar</a:t>
            </a:r>
            <a:r>
              <a:rPr lang="en-GB" sz="2400" dirty="0"/>
              <a:t> el </a:t>
            </a:r>
            <a:r>
              <a:rPr lang="en-GB" sz="2400" dirty="0" err="1"/>
              <a:t>resultado</a:t>
            </a:r>
            <a:r>
              <a:rPr lang="en-GB" sz="2400" dirty="0"/>
              <a:t> del </a:t>
            </a:r>
            <a:r>
              <a:rPr lang="en-GB" sz="2400" b="1" dirty="0"/>
              <a:t>hash</a:t>
            </a:r>
            <a:r>
              <a:rPr lang="en-GB" sz="2400" dirty="0"/>
              <a:t>.</a:t>
            </a:r>
          </a:p>
          <a:p>
            <a:pPr marL="482600" marR="0" lvl="1" indent="-3048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498DB"/>
              </a:buClr>
              <a:buSzPct val="133333"/>
              <a:buFont typeface="Arial"/>
              <a:buChar char="•"/>
            </a:pPr>
            <a:r>
              <a:rPr lang="en-GB" sz="2400" b="1" dirty="0" err="1"/>
              <a:t>Puede</a:t>
            </a:r>
            <a:r>
              <a:rPr lang="en-GB" sz="2400" dirty="0"/>
              <a:t> </a:t>
            </a:r>
            <a:r>
              <a:rPr lang="en-GB" sz="2400" b="1" dirty="0" err="1"/>
              <a:t>haber</a:t>
            </a:r>
            <a:r>
              <a:rPr lang="en-GB" sz="2400" dirty="0"/>
              <a:t> “</a:t>
            </a:r>
            <a:r>
              <a:rPr lang="en-GB" sz="2400" b="1" dirty="0" err="1"/>
              <a:t>colisiones</a:t>
            </a:r>
            <a:r>
              <a:rPr lang="en-GB" sz="2400" dirty="0"/>
              <a:t>” </a:t>
            </a:r>
            <a:r>
              <a:rPr lang="en-GB" sz="2400" dirty="0" err="1"/>
              <a:t>si</a:t>
            </a:r>
            <a:r>
              <a:rPr lang="en-GB" sz="2400" dirty="0"/>
              <a:t> dos </a:t>
            </a:r>
            <a:r>
              <a:rPr lang="en-GB" sz="2400" dirty="0" err="1"/>
              <a:t>valores</a:t>
            </a:r>
            <a:r>
              <a:rPr lang="en-GB" sz="2400" dirty="0"/>
              <a:t> </a:t>
            </a:r>
            <a:r>
              <a:rPr lang="en-GB" sz="2400" dirty="0" err="1"/>
              <a:t>distintos</a:t>
            </a:r>
            <a:r>
              <a:rPr lang="en-GB" sz="2400" dirty="0"/>
              <a:t> </a:t>
            </a:r>
            <a:r>
              <a:rPr lang="en-GB" sz="2400" dirty="0" err="1"/>
              <a:t>generan</a:t>
            </a:r>
            <a:r>
              <a:rPr lang="en-GB" sz="2400" dirty="0"/>
              <a:t> el </a:t>
            </a:r>
            <a:r>
              <a:rPr lang="en-GB" sz="2400" dirty="0" err="1"/>
              <a:t>mismo</a:t>
            </a:r>
            <a:r>
              <a:rPr lang="en-GB" sz="2400" dirty="0"/>
              <a:t> hash.</a:t>
            </a:r>
          </a:p>
          <a:p>
            <a:pPr marL="482600" marR="0" lvl="1" indent="-3048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498DB"/>
              </a:buClr>
              <a:buSzPct val="133333"/>
              <a:buFont typeface="Arial"/>
              <a:buChar char="•"/>
            </a:pPr>
            <a:r>
              <a:rPr lang="en-GB" sz="2400" dirty="0" err="1"/>
              <a:t>Cuanto</a:t>
            </a:r>
            <a:r>
              <a:rPr lang="en-GB" sz="2400" dirty="0"/>
              <a:t> </a:t>
            </a:r>
            <a:r>
              <a:rPr lang="en-GB" sz="2400" b="1" dirty="0" err="1"/>
              <a:t>mejor</a:t>
            </a:r>
            <a:r>
              <a:rPr lang="en-GB" sz="2400" dirty="0"/>
              <a:t> sea la </a:t>
            </a:r>
            <a:r>
              <a:rPr lang="en-GB" sz="2400" b="1" dirty="0" err="1"/>
              <a:t>función</a:t>
            </a:r>
            <a:r>
              <a:rPr lang="en-GB" sz="2400" dirty="0"/>
              <a:t> de </a:t>
            </a:r>
            <a:r>
              <a:rPr lang="en-GB" sz="2400" b="1" dirty="0"/>
              <a:t>hash</a:t>
            </a:r>
            <a:r>
              <a:rPr lang="en-GB" sz="2400" dirty="0"/>
              <a:t>, </a:t>
            </a:r>
            <a:r>
              <a:rPr lang="en-GB" sz="2400" b="1" dirty="0" err="1"/>
              <a:t>menos</a:t>
            </a:r>
            <a:r>
              <a:rPr lang="en-GB" sz="2400" dirty="0"/>
              <a:t> </a:t>
            </a:r>
            <a:r>
              <a:rPr lang="en-GB" sz="2400" dirty="0" err="1"/>
              <a:t>probabilidad</a:t>
            </a:r>
            <a:r>
              <a:rPr lang="en-GB" sz="2400" dirty="0"/>
              <a:t> de </a:t>
            </a:r>
            <a:r>
              <a:rPr lang="en-GB" sz="2400" b="1" dirty="0" err="1"/>
              <a:t>colisiones</a:t>
            </a:r>
            <a:r>
              <a:rPr lang="en-GB" sz="2400" dirty="0"/>
              <a:t>.</a:t>
            </a:r>
          </a:p>
          <a:p>
            <a:pPr marL="482600" marR="0" lvl="1" indent="-3048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498DB"/>
              </a:buClr>
              <a:buSzPct val="133333"/>
              <a:buFont typeface="Arial"/>
              <a:buChar char="•"/>
            </a:pPr>
            <a:r>
              <a:rPr lang="en-GB" sz="2400" dirty="0" err="1"/>
              <a:t>En</a:t>
            </a:r>
            <a:r>
              <a:rPr lang="en-GB" sz="2400" dirty="0"/>
              <a:t> </a:t>
            </a:r>
            <a:r>
              <a:rPr lang="en-GB" sz="2400" dirty="0" err="1"/>
              <a:t>funciones</a:t>
            </a:r>
            <a:r>
              <a:rPr lang="en-GB" sz="2400" dirty="0"/>
              <a:t> </a:t>
            </a:r>
            <a:r>
              <a:rPr lang="en-GB" sz="2400" b="1" dirty="0"/>
              <a:t>hash</a:t>
            </a:r>
            <a:r>
              <a:rPr lang="en-GB" sz="2400" dirty="0"/>
              <a:t> </a:t>
            </a:r>
            <a:r>
              <a:rPr lang="en-GB" sz="2400" b="1" dirty="0" err="1"/>
              <a:t>criptográficas</a:t>
            </a:r>
            <a:r>
              <a:rPr lang="en-GB" sz="2400" dirty="0"/>
              <a:t> la </a:t>
            </a:r>
            <a:r>
              <a:rPr lang="en-GB" sz="2400" b="1" dirty="0" err="1"/>
              <a:t>probabilidad</a:t>
            </a:r>
            <a:r>
              <a:rPr lang="en-GB" sz="2400" dirty="0"/>
              <a:t> </a:t>
            </a:r>
            <a:r>
              <a:rPr lang="en-GB" sz="2400" dirty="0" err="1"/>
              <a:t>es</a:t>
            </a:r>
            <a:r>
              <a:rPr lang="en-GB" sz="2400" dirty="0"/>
              <a:t> </a:t>
            </a:r>
            <a:r>
              <a:rPr lang="en-GB" sz="2400" dirty="0" err="1"/>
              <a:t>casi</a:t>
            </a:r>
            <a:r>
              <a:rPr lang="en-GB" sz="2400" dirty="0"/>
              <a:t> </a:t>
            </a:r>
            <a:r>
              <a:rPr lang="en-GB" sz="2400" b="1" dirty="0"/>
              <a:t>0</a:t>
            </a:r>
            <a:r>
              <a:rPr lang="en-GB" sz="2400" dirty="0"/>
              <a:t>.</a:t>
            </a:r>
            <a:br>
              <a:rPr lang="en-GB" sz="2400" dirty="0"/>
            </a:br>
            <a:endParaRPr lang="en-GB" sz="2400" dirty="0"/>
          </a:p>
        </p:txBody>
      </p:sp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xfrm>
            <a:off x="2971800" y="8484"/>
            <a:ext cx="6070500" cy="65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GB"/>
              <a:t>Funciones Hash</a:t>
            </a:r>
          </a:p>
        </p:txBody>
      </p:sp>
      <p:sp>
        <p:nvSpPr>
          <p:cNvPr id="222" name="Shape 222"/>
          <p:cNvSpPr txBox="1">
            <a:spLocks noGrp="1"/>
          </p:cNvSpPr>
          <p:nvPr>
            <p:ph type="ftr" idx="11"/>
          </p:nvPr>
        </p:nvSpPr>
        <p:spPr>
          <a:xfrm>
            <a:off x="8720825" y="6525025"/>
            <a:ext cx="321300" cy="287700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fld id="{00000000-1234-1234-1234-123412341234}" type="slidenum"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GB" sz="900" b="1" i="0" u="none" strike="noStrike" cap="none">
              <a:solidFill>
                <a:srgbClr val="95A5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xfrm>
            <a:off x="2971800" y="8484"/>
            <a:ext cx="6070500" cy="65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GB"/>
              <a:t>Funciones Hash</a:t>
            </a:r>
          </a:p>
        </p:txBody>
      </p:sp>
      <p:sp>
        <p:nvSpPr>
          <p:cNvPr id="228" name="Shape 228"/>
          <p:cNvSpPr txBox="1">
            <a:spLocks noGrp="1"/>
          </p:cNvSpPr>
          <p:nvPr>
            <p:ph type="ftr" idx="11"/>
          </p:nvPr>
        </p:nvSpPr>
        <p:spPr>
          <a:xfrm>
            <a:off x="8720825" y="6525025"/>
            <a:ext cx="321300" cy="287700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fld id="{00000000-1234-1234-1234-123412341234}" type="slidenum"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GB" sz="900" b="1" i="0" u="none" strike="noStrike" cap="none">
              <a:solidFill>
                <a:srgbClr val="95A5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8650" y="1398262"/>
            <a:ext cx="6070500" cy="410943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66869" y="5932094"/>
            <a:ext cx="15167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7F8C8D"/>
                </a:solidFill>
                <a:latin typeface="Calibri" charset="0"/>
                <a:ea typeface="Calibri" charset="0"/>
                <a:cs typeface="Calibri" charset="0"/>
              </a:rPr>
              <a:t>Fuente: </a:t>
            </a:r>
            <a:r>
              <a:rPr lang="en-GB" dirty="0" smtClean="0">
                <a:latin typeface="Calibri" charset="0"/>
                <a:ea typeface="Calibri" charset="0"/>
                <a:cs typeface="Calibri" charset="0"/>
                <a:hlinkClick r:id="rId4"/>
              </a:rPr>
              <a:t>Wikipedia</a:t>
            </a:r>
            <a:endParaRPr lang="en-GB" dirty="0"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pe 123" descr="AAEAAQAAAAAAAAlIAAAAJGY1MjNiYzA3LWFhNDMtNDFiNi1hNDFmLTU5NjU1YjU5MjMxOA.jpg"/>
          <p:cNvPicPr preferRelativeResize="0"/>
          <p:nvPr/>
        </p:nvPicPr>
        <p:blipFill rotWithShape="1">
          <a:blip r:embed="rId3">
            <a:alphaModFix/>
          </a:blip>
          <a:srcRect l="4759" r="4759"/>
          <a:stretch/>
        </p:blipFill>
        <p:spPr>
          <a:xfrm>
            <a:off x="865474" y="1727327"/>
            <a:ext cx="7449851" cy="467873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2971800" y="8484"/>
            <a:ext cx="6070444" cy="6576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GB" sz="2400" dirty="0" err="1" smtClean="0"/>
              <a:t>Centralizado</a:t>
            </a:r>
            <a:r>
              <a:rPr lang="en-GB" sz="2400" dirty="0" smtClean="0"/>
              <a:t> vs </a:t>
            </a:r>
            <a:r>
              <a:rPr lang="en-GB" sz="2400" dirty="0" err="1" smtClean="0"/>
              <a:t>Distribuido</a:t>
            </a:r>
            <a:endParaRPr lang="en-GB" sz="2400" dirty="0"/>
          </a:p>
        </p:txBody>
      </p:sp>
      <p:sp>
        <p:nvSpPr>
          <p:cNvPr id="122" name="Shape 122"/>
          <p:cNvSpPr txBox="1">
            <a:spLocks noGrp="1"/>
          </p:cNvSpPr>
          <p:nvPr>
            <p:ph type="ftr" idx="11"/>
          </p:nvPr>
        </p:nvSpPr>
        <p:spPr>
          <a:xfrm>
            <a:off x="8720825" y="6525025"/>
            <a:ext cx="321418" cy="287687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fld id="{00000000-1234-1234-1234-123412341234}" type="slidenum"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GB" sz="900" b="1" i="0" u="none" strike="noStrike" cap="none">
              <a:solidFill>
                <a:srgbClr val="95A5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Shape 120"/>
          <p:cNvSpPr txBox="1">
            <a:spLocks noGrp="1"/>
          </p:cNvSpPr>
          <p:nvPr>
            <p:ph type="body" idx="1"/>
          </p:nvPr>
        </p:nvSpPr>
        <p:spPr>
          <a:xfrm>
            <a:off x="493713" y="1157288"/>
            <a:ext cx="7821612" cy="48720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82600" lvl="1" indent="-304800" algn="just">
              <a:spcBef>
                <a:spcPts val="1200"/>
              </a:spcBef>
              <a:buSzPct val="133333"/>
              <a:buFont typeface="Arial"/>
              <a:buChar char="•"/>
            </a:pPr>
            <a:r>
              <a:rPr lang="en-US" sz="2800" dirty="0" smtClean="0"/>
              <a:t>Los </a:t>
            </a:r>
            <a:r>
              <a:rPr lang="en-US" sz="2800" b="1" dirty="0" err="1" smtClean="0"/>
              <a:t>sistemas</a:t>
            </a:r>
            <a:r>
              <a:rPr lang="en-US" sz="2800" dirty="0" smtClean="0"/>
              <a:t> de </a:t>
            </a:r>
            <a:r>
              <a:rPr lang="en-US" sz="2800" b="1" dirty="0" smtClean="0"/>
              <a:t>bases</a:t>
            </a:r>
            <a:r>
              <a:rPr lang="en-US" sz="2800" dirty="0" smtClean="0"/>
              <a:t> de </a:t>
            </a:r>
            <a:r>
              <a:rPr lang="en-US" sz="2800" b="1" dirty="0" err="1" smtClean="0"/>
              <a:t>datos</a:t>
            </a:r>
            <a:r>
              <a:rPr lang="en-US" sz="2800" dirty="0" smtClean="0"/>
              <a:t> </a:t>
            </a:r>
            <a:r>
              <a:rPr lang="en-US" sz="2800" b="1" dirty="0" err="1" smtClean="0"/>
              <a:t>tradicionales</a:t>
            </a:r>
            <a:r>
              <a:rPr lang="en-US" sz="2800" dirty="0" smtClean="0"/>
              <a:t> </a:t>
            </a:r>
            <a:r>
              <a:rPr lang="en-US" sz="2800" dirty="0" err="1" smtClean="0"/>
              <a:t>utilizan</a:t>
            </a:r>
            <a:r>
              <a:rPr lang="en-US" sz="2800" dirty="0" smtClean="0"/>
              <a:t> el </a:t>
            </a:r>
            <a:r>
              <a:rPr lang="en-US" sz="2800" dirty="0" err="1" smtClean="0"/>
              <a:t>esquema</a:t>
            </a:r>
            <a:r>
              <a:rPr lang="en-US" sz="2800" dirty="0" smtClean="0"/>
              <a:t> </a:t>
            </a:r>
            <a:r>
              <a:rPr lang="en-US" sz="2800" b="1" dirty="0" err="1" smtClean="0"/>
              <a:t>centralizado</a:t>
            </a:r>
            <a:r>
              <a:rPr lang="en-US" sz="2800" b="1" dirty="0" smtClean="0"/>
              <a:t>:</a:t>
            </a:r>
            <a:endParaRPr sz="2800" b="1" i="0" u="none" strike="noStrike" cap="none" dirty="0">
              <a:solidFill>
                <a:srgbClr val="7F8C8D"/>
              </a:solidFill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0031" y="6029325"/>
            <a:ext cx="19127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7F8C8D"/>
                </a:solidFill>
                <a:latin typeface="Calibri" charset="0"/>
                <a:ea typeface="Calibri" charset="0"/>
                <a:cs typeface="Calibri" charset="0"/>
              </a:rPr>
              <a:t>Fuente: </a:t>
            </a:r>
            <a:r>
              <a:rPr lang="en-GB" dirty="0" err="1" smtClean="0">
                <a:latin typeface="Calibri" charset="0"/>
                <a:ea typeface="Calibri" charset="0"/>
                <a:cs typeface="Calibri" charset="0"/>
                <a:hlinkClick r:id="rId4"/>
              </a:rPr>
              <a:t>BusinessInsider</a:t>
            </a:r>
            <a:endParaRPr lang="en-GB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15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330811" y="1333747"/>
            <a:ext cx="4530899" cy="435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82600" marR="0" lvl="1" indent="-3048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498DB"/>
              </a:buClr>
              <a:buSzPct val="133333"/>
              <a:buFont typeface="Arial"/>
              <a:buChar char="•"/>
            </a:pPr>
            <a:r>
              <a:rPr lang="en-GB" sz="2400" b="1" dirty="0" err="1"/>
              <a:t>Simétrico</a:t>
            </a:r>
            <a:endParaRPr lang="en-GB" sz="2400" b="1" dirty="0"/>
          </a:p>
          <a:p>
            <a:pPr marR="0" lvl="2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498DB"/>
              </a:buClr>
              <a:buSzPct val="150000"/>
              <a:buFont typeface="Arial" charset="0"/>
              <a:buChar char="•"/>
            </a:pPr>
            <a:r>
              <a:rPr lang="en-GB" sz="2000" dirty="0" smtClean="0"/>
              <a:t> Se </a:t>
            </a:r>
            <a:r>
              <a:rPr lang="en-GB" sz="2000" dirty="0" err="1"/>
              <a:t>cifra</a:t>
            </a:r>
            <a:r>
              <a:rPr lang="en-GB" sz="2000" dirty="0"/>
              <a:t> y </a:t>
            </a:r>
            <a:r>
              <a:rPr lang="en-GB" sz="2000" dirty="0" err="1"/>
              <a:t>descifra</a:t>
            </a:r>
            <a:r>
              <a:rPr lang="en-GB" sz="2000" dirty="0"/>
              <a:t> con la </a:t>
            </a:r>
            <a:r>
              <a:rPr lang="en-GB" sz="2000" b="1" dirty="0" err="1"/>
              <a:t>misma</a:t>
            </a:r>
            <a:r>
              <a:rPr lang="en-GB" sz="2000" dirty="0"/>
              <a:t> </a:t>
            </a:r>
            <a:r>
              <a:rPr lang="en-GB" sz="2000" b="1" dirty="0"/>
              <a:t>clave</a:t>
            </a:r>
            <a:r>
              <a:rPr lang="en-GB" sz="2000" dirty="0"/>
              <a:t>.</a:t>
            </a:r>
          </a:p>
          <a:p>
            <a:pPr marR="0" lvl="2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498DB"/>
              </a:buClr>
              <a:buSzPct val="150000"/>
              <a:buFont typeface="Arial" charset="0"/>
              <a:buChar char="•"/>
            </a:pPr>
            <a:r>
              <a:rPr lang="en-GB" sz="2000" dirty="0" smtClean="0"/>
              <a:t> El </a:t>
            </a:r>
            <a:r>
              <a:rPr lang="en-GB" sz="2000" b="1" dirty="0" err="1"/>
              <a:t>estándar</a:t>
            </a:r>
            <a:r>
              <a:rPr lang="en-GB" sz="2000" dirty="0"/>
              <a:t> mas </a:t>
            </a:r>
            <a:r>
              <a:rPr lang="en-GB" sz="2000" dirty="0" err="1"/>
              <a:t>utilizado</a:t>
            </a:r>
            <a:r>
              <a:rPr lang="en-GB" sz="2000" dirty="0"/>
              <a:t> para </a:t>
            </a:r>
            <a:r>
              <a:rPr lang="en-GB" sz="2000" dirty="0" err="1"/>
              <a:t>cifrado</a:t>
            </a:r>
            <a:r>
              <a:rPr lang="en-GB" sz="2000" dirty="0"/>
              <a:t> </a:t>
            </a:r>
            <a:r>
              <a:rPr lang="en-GB" sz="2000" dirty="0" err="1"/>
              <a:t>simétrico</a:t>
            </a:r>
            <a:r>
              <a:rPr lang="en-GB" sz="2000" dirty="0"/>
              <a:t> </a:t>
            </a:r>
            <a:r>
              <a:rPr lang="en-GB" sz="2000" dirty="0" err="1"/>
              <a:t>es</a:t>
            </a:r>
            <a:r>
              <a:rPr lang="en-GB" sz="2000" dirty="0"/>
              <a:t> </a:t>
            </a:r>
            <a:r>
              <a:rPr lang="en-GB" sz="2000" b="1" dirty="0"/>
              <a:t>AES</a:t>
            </a:r>
            <a:r>
              <a:rPr lang="en-GB" sz="2000" dirty="0"/>
              <a:t>.</a:t>
            </a:r>
          </a:p>
          <a:p>
            <a:pPr marL="482600" marR="0" lvl="1" indent="-3048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498DB"/>
              </a:buClr>
              <a:buSzPct val="133333"/>
              <a:buFont typeface="Arial"/>
              <a:buChar char="•"/>
            </a:pPr>
            <a:r>
              <a:rPr lang="en-GB" sz="2400" b="1" dirty="0" err="1"/>
              <a:t>Asimétrico</a:t>
            </a:r>
            <a:endParaRPr lang="en-GB" sz="2400" b="1" dirty="0"/>
          </a:p>
          <a:p>
            <a:pPr marR="0" lvl="2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498DB"/>
              </a:buClr>
              <a:buSzPct val="150000"/>
              <a:buFont typeface="Arial" charset="0"/>
              <a:buChar char="•"/>
            </a:pPr>
            <a:r>
              <a:rPr lang="en-GB" sz="2000" dirty="0" smtClean="0"/>
              <a:t> Se </a:t>
            </a:r>
            <a:r>
              <a:rPr lang="en-GB" sz="2000" dirty="0" err="1"/>
              <a:t>cifra</a:t>
            </a:r>
            <a:r>
              <a:rPr lang="en-GB" sz="2000" dirty="0"/>
              <a:t> y </a:t>
            </a:r>
            <a:r>
              <a:rPr lang="en-GB" sz="2000" dirty="0" err="1"/>
              <a:t>descifra</a:t>
            </a:r>
            <a:r>
              <a:rPr lang="en-GB" sz="2000" dirty="0"/>
              <a:t> con </a:t>
            </a:r>
            <a:r>
              <a:rPr lang="en-GB" sz="2000" b="1" dirty="0"/>
              <a:t>claves</a:t>
            </a:r>
            <a:r>
              <a:rPr lang="en-GB" sz="2000" dirty="0"/>
              <a:t> </a:t>
            </a:r>
            <a:r>
              <a:rPr lang="en-GB" sz="2000" b="1" dirty="0" err="1"/>
              <a:t>distintas</a:t>
            </a:r>
            <a:r>
              <a:rPr lang="en-GB" sz="2000" dirty="0"/>
              <a:t>.</a:t>
            </a:r>
          </a:p>
          <a:p>
            <a:pPr marR="0" lvl="2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498DB"/>
              </a:buClr>
              <a:buSzPct val="150000"/>
              <a:buFont typeface="Arial" charset="0"/>
              <a:buChar char="•"/>
            </a:pPr>
            <a:r>
              <a:rPr lang="en-GB" sz="2000" dirty="0" smtClean="0"/>
              <a:t> El </a:t>
            </a:r>
            <a:r>
              <a:rPr lang="en-GB" sz="2000" b="1" dirty="0" err="1"/>
              <a:t>estándar</a:t>
            </a:r>
            <a:r>
              <a:rPr lang="en-GB" sz="2000" dirty="0"/>
              <a:t> mas </a:t>
            </a:r>
            <a:r>
              <a:rPr lang="en-GB" sz="2000" dirty="0" err="1"/>
              <a:t>utilizado</a:t>
            </a:r>
            <a:r>
              <a:rPr lang="en-GB" sz="2000" dirty="0"/>
              <a:t> para </a:t>
            </a:r>
            <a:r>
              <a:rPr lang="en-GB" sz="2000" dirty="0" err="1"/>
              <a:t>cifrado</a:t>
            </a:r>
            <a:r>
              <a:rPr lang="en-GB" sz="2000" dirty="0"/>
              <a:t> </a:t>
            </a:r>
            <a:r>
              <a:rPr lang="en-GB" sz="2000" dirty="0" err="1"/>
              <a:t>asimétrico</a:t>
            </a:r>
            <a:r>
              <a:rPr lang="en-GB" sz="2000" dirty="0"/>
              <a:t> </a:t>
            </a:r>
            <a:r>
              <a:rPr lang="en-GB" sz="2000" dirty="0" err="1"/>
              <a:t>es</a:t>
            </a:r>
            <a:r>
              <a:rPr lang="en-GB" sz="2000" dirty="0"/>
              <a:t> </a:t>
            </a:r>
            <a:r>
              <a:rPr lang="en-GB" sz="2000" b="1" dirty="0"/>
              <a:t>RSA</a:t>
            </a:r>
            <a:r>
              <a:rPr lang="en-GB" sz="2000" dirty="0"/>
              <a:t>.</a:t>
            </a:r>
            <a:br>
              <a:rPr lang="en-GB" sz="2000" dirty="0"/>
            </a:br>
            <a:r>
              <a:rPr lang="en-GB" sz="2000" dirty="0"/>
              <a:t/>
            </a:r>
            <a:br>
              <a:rPr lang="en-GB" sz="2000" dirty="0"/>
            </a:br>
            <a:endParaRPr lang="en-GB" sz="2000" dirty="0"/>
          </a:p>
        </p:txBody>
      </p:sp>
      <p:sp>
        <p:nvSpPr>
          <p:cNvPr id="235" name="Shape 235"/>
          <p:cNvSpPr txBox="1">
            <a:spLocks noGrp="1"/>
          </p:cNvSpPr>
          <p:nvPr>
            <p:ph type="title"/>
          </p:nvPr>
        </p:nvSpPr>
        <p:spPr>
          <a:xfrm>
            <a:off x="2971800" y="8484"/>
            <a:ext cx="6070500" cy="65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GB"/>
              <a:t>Tipos de cifrado</a:t>
            </a:r>
          </a:p>
        </p:txBody>
      </p:sp>
      <p:sp>
        <p:nvSpPr>
          <p:cNvPr id="236" name="Shape 236"/>
          <p:cNvSpPr txBox="1">
            <a:spLocks noGrp="1"/>
          </p:cNvSpPr>
          <p:nvPr>
            <p:ph type="ftr" idx="11"/>
          </p:nvPr>
        </p:nvSpPr>
        <p:spPr>
          <a:xfrm>
            <a:off x="8720825" y="6525025"/>
            <a:ext cx="321300" cy="287700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fld id="{00000000-1234-1234-1234-123412341234}" type="slidenum"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GB" sz="900" b="1" i="0" u="none" strike="noStrike" cap="none">
              <a:solidFill>
                <a:srgbClr val="95A5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9312" y="1319348"/>
            <a:ext cx="3561514" cy="218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4723" y="3747600"/>
            <a:ext cx="3130700" cy="207302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266869" y="5932094"/>
            <a:ext cx="19383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7F8C8D"/>
                </a:solidFill>
                <a:latin typeface="Calibri" charset="0"/>
                <a:ea typeface="Calibri" charset="0"/>
                <a:cs typeface="Calibri" charset="0"/>
              </a:rPr>
              <a:t>Fuente: </a:t>
            </a:r>
            <a:r>
              <a:rPr lang="en-GB" dirty="0" smtClean="0">
                <a:latin typeface="Calibri" charset="0"/>
                <a:ea typeface="Calibri" charset="0"/>
                <a:cs typeface="Calibri" charset="0"/>
                <a:hlinkClick r:id="rId5"/>
              </a:rPr>
              <a:t>CodingAtSchool</a:t>
            </a:r>
            <a:endParaRPr lang="en-GB" dirty="0"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493775" y="1319361"/>
            <a:ext cx="8034000" cy="435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82600" marR="0" lvl="1" indent="-3048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498DB"/>
              </a:buClr>
              <a:buSzPct val="133333"/>
              <a:buFont typeface="Arial"/>
              <a:buChar char="•"/>
            </a:pPr>
            <a:r>
              <a:rPr lang="en-GB" sz="2400" dirty="0" err="1"/>
              <a:t>También</a:t>
            </a:r>
            <a:r>
              <a:rPr lang="en-GB" sz="2400" dirty="0"/>
              <a:t> </a:t>
            </a:r>
            <a:r>
              <a:rPr lang="en-GB" sz="2400" dirty="0" err="1"/>
              <a:t>llamados</a:t>
            </a:r>
            <a:r>
              <a:rPr lang="en-GB" sz="2400" dirty="0"/>
              <a:t> de </a:t>
            </a:r>
            <a:r>
              <a:rPr lang="en-GB" sz="2400" b="1" dirty="0"/>
              <a:t>clave</a:t>
            </a:r>
            <a:r>
              <a:rPr lang="en-GB" sz="2400" dirty="0"/>
              <a:t> </a:t>
            </a:r>
            <a:r>
              <a:rPr lang="en-GB" sz="2400" b="1" dirty="0" err="1"/>
              <a:t>pública</a:t>
            </a:r>
            <a:r>
              <a:rPr lang="en-GB" sz="2400" dirty="0"/>
              <a:t> y </a:t>
            </a:r>
            <a:r>
              <a:rPr lang="en-GB" sz="2400" b="1" dirty="0" err="1"/>
              <a:t>privada</a:t>
            </a:r>
            <a:r>
              <a:rPr lang="en-GB" sz="2400" dirty="0"/>
              <a:t>.</a:t>
            </a:r>
          </a:p>
          <a:p>
            <a:pPr marL="482600" marR="0" lvl="1" indent="-3048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498DB"/>
              </a:buClr>
              <a:buSzPct val="133333"/>
              <a:buFont typeface="Arial"/>
              <a:buChar char="•"/>
            </a:pPr>
            <a:r>
              <a:rPr lang="en-GB" sz="2400" dirty="0"/>
              <a:t>Si </a:t>
            </a:r>
            <a:r>
              <a:rPr lang="en-GB" sz="2400" dirty="0" err="1"/>
              <a:t>ciframos</a:t>
            </a:r>
            <a:r>
              <a:rPr lang="en-GB" sz="2400" dirty="0"/>
              <a:t> con la </a:t>
            </a:r>
            <a:r>
              <a:rPr lang="en-GB" sz="2400" dirty="0" err="1"/>
              <a:t>pública</a:t>
            </a:r>
            <a:r>
              <a:rPr lang="en-GB" sz="2400" dirty="0"/>
              <a:t>, </a:t>
            </a:r>
            <a:r>
              <a:rPr lang="en-GB" sz="2400" dirty="0" err="1"/>
              <a:t>únicamente</a:t>
            </a:r>
            <a:r>
              <a:rPr lang="en-GB" sz="2400" dirty="0"/>
              <a:t> </a:t>
            </a:r>
            <a:r>
              <a:rPr lang="en-GB" sz="2400" dirty="0" err="1"/>
              <a:t>podremos</a:t>
            </a:r>
            <a:r>
              <a:rPr lang="en-GB" sz="2400" dirty="0"/>
              <a:t> </a:t>
            </a:r>
            <a:r>
              <a:rPr lang="en-GB" sz="2400" dirty="0" err="1"/>
              <a:t>descifrar</a:t>
            </a:r>
            <a:r>
              <a:rPr lang="en-GB" sz="2400" dirty="0"/>
              <a:t> con la </a:t>
            </a:r>
            <a:r>
              <a:rPr lang="en-GB" sz="2400" dirty="0" err="1"/>
              <a:t>privada</a:t>
            </a:r>
            <a:r>
              <a:rPr lang="en-GB" sz="2400" dirty="0"/>
              <a:t> y </a:t>
            </a:r>
            <a:r>
              <a:rPr lang="en-GB" sz="2400" dirty="0" err="1"/>
              <a:t>viceversa</a:t>
            </a:r>
            <a:r>
              <a:rPr lang="en-GB" sz="2400" dirty="0"/>
              <a:t>.</a:t>
            </a:r>
          </a:p>
          <a:p>
            <a:pPr marL="482600" marR="0" lvl="1" indent="-3048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498DB"/>
              </a:buClr>
              <a:buSzPct val="133333"/>
              <a:buFont typeface="Arial"/>
              <a:buChar char="•"/>
            </a:pPr>
            <a:r>
              <a:rPr lang="en-GB" sz="2400" dirty="0"/>
              <a:t>El </a:t>
            </a:r>
            <a:r>
              <a:rPr lang="en-GB" sz="2400" b="1" dirty="0" err="1"/>
              <a:t>concepto</a:t>
            </a:r>
            <a:r>
              <a:rPr lang="en-GB" sz="2400" dirty="0"/>
              <a:t> de </a:t>
            </a:r>
            <a:r>
              <a:rPr lang="en-GB" sz="2400" b="1" dirty="0"/>
              <a:t>clave</a:t>
            </a:r>
            <a:r>
              <a:rPr lang="en-GB" sz="2400" dirty="0"/>
              <a:t> </a:t>
            </a:r>
            <a:r>
              <a:rPr lang="en-GB" sz="2400" b="1" dirty="0" err="1"/>
              <a:t>pública</a:t>
            </a:r>
            <a:r>
              <a:rPr lang="en-GB" sz="2400" dirty="0"/>
              <a:t> y </a:t>
            </a:r>
            <a:r>
              <a:rPr lang="en-GB" sz="2400" b="1" dirty="0" err="1"/>
              <a:t>privada</a:t>
            </a:r>
            <a:r>
              <a:rPr lang="en-GB" sz="2400" dirty="0"/>
              <a:t> </a:t>
            </a:r>
            <a:r>
              <a:rPr lang="en-GB" sz="2400" dirty="0" err="1"/>
              <a:t>permite</a:t>
            </a:r>
            <a:r>
              <a:rPr lang="en-GB" sz="2400" dirty="0"/>
              <a:t> </a:t>
            </a:r>
            <a:r>
              <a:rPr lang="en-GB" sz="2400" dirty="0" err="1"/>
              <a:t>introducir</a:t>
            </a:r>
            <a:r>
              <a:rPr lang="en-GB" sz="2400" dirty="0"/>
              <a:t> </a:t>
            </a:r>
            <a:r>
              <a:rPr lang="en-GB" sz="2400" b="1" dirty="0" err="1"/>
              <a:t>funcionalidades</a:t>
            </a:r>
            <a:r>
              <a:rPr lang="en-GB" sz="2400" dirty="0"/>
              <a:t> </a:t>
            </a:r>
            <a:r>
              <a:rPr lang="en-GB" sz="2400" b="1" dirty="0" err="1"/>
              <a:t>avanzadas</a:t>
            </a:r>
            <a:r>
              <a:rPr lang="en-GB" sz="2400" dirty="0"/>
              <a:t> de </a:t>
            </a:r>
            <a:r>
              <a:rPr lang="en-GB" sz="2400" b="1" dirty="0" err="1"/>
              <a:t>seguridad</a:t>
            </a:r>
            <a:r>
              <a:rPr lang="en-GB" sz="2400" dirty="0"/>
              <a:t>. </a:t>
            </a:r>
          </a:p>
          <a:p>
            <a:pPr marL="482600" marR="0" lvl="1" indent="-3048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498DB"/>
              </a:buClr>
              <a:buSzPct val="133333"/>
              <a:buFont typeface="Arial"/>
              <a:buChar char="•"/>
            </a:pPr>
            <a:r>
              <a:rPr lang="en-GB" sz="2400" dirty="0"/>
              <a:t>Los </a:t>
            </a:r>
            <a:r>
              <a:rPr lang="en-GB" sz="2400" dirty="0" err="1"/>
              <a:t>algoritmos</a:t>
            </a:r>
            <a:r>
              <a:rPr lang="en-GB" sz="2400" dirty="0"/>
              <a:t> de </a:t>
            </a:r>
            <a:r>
              <a:rPr lang="en-GB" sz="2400" b="1" dirty="0" err="1"/>
              <a:t>cifrado</a:t>
            </a:r>
            <a:r>
              <a:rPr lang="en-GB" sz="2400" dirty="0"/>
              <a:t> </a:t>
            </a:r>
            <a:r>
              <a:rPr lang="en-GB" sz="2400" b="1" dirty="0" err="1"/>
              <a:t>asimétrico</a:t>
            </a:r>
            <a:r>
              <a:rPr lang="en-GB" sz="2400" dirty="0"/>
              <a:t> (RSA, ECC) </a:t>
            </a:r>
            <a:r>
              <a:rPr lang="en-GB" sz="2400" dirty="0" err="1"/>
              <a:t>suelen</a:t>
            </a:r>
            <a:r>
              <a:rPr lang="en-GB" sz="2400" dirty="0"/>
              <a:t> </a:t>
            </a:r>
            <a:r>
              <a:rPr lang="en-GB" sz="2400" dirty="0" err="1"/>
              <a:t>ser</a:t>
            </a:r>
            <a:r>
              <a:rPr lang="en-GB" sz="2400" dirty="0"/>
              <a:t> </a:t>
            </a:r>
            <a:r>
              <a:rPr lang="en-GB" sz="2400" b="1" dirty="0"/>
              <a:t>lentos</a:t>
            </a:r>
            <a:r>
              <a:rPr lang="en-GB" sz="2400" dirty="0"/>
              <a:t> y no son </a:t>
            </a:r>
            <a:r>
              <a:rPr lang="en-GB" sz="2400" dirty="0" err="1"/>
              <a:t>apropiados</a:t>
            </a:r>
            <a:r>
              <a:rPr lang="en-GB" sz="2400" dirty="0"/>
              <a:t> para </a:t>
            </a:r>
            <a:r>
              <a:rPr lang="en-GB" sz="2400" dirty="0" err="1"/>
              <a:t>cifrar</a:t>
            </a:r>
            <a:r>
              <a:rPr lang="en-GB" sz="2400" dirty="0"/>
              <a:t> </a:t>
            </a:r>
            <a:r>
              <a:rPr lang="en-GB" sz="2400" dirty="0" err="1"/>
              <a:t>todos</a:t>
            </a:r>
            <a:r>
              <a:rPr lang="en-GB" sz="2400" dirty="0"/>
              <a:t> </a:t>
            </a:r>
            <a:r>
              <a:rPr lang="en-GB" sz="2400" dirty="0" err="1"/>
              <a:t>los</a:t>
            </a:r>
            <a:r>
              <a:rPr lang="en-GB" sz="2400" dirty="0"/>
              <a:t> </a:t>
            </a:r>
            <a:r>
              <a:rPr lang="en-GB" sz="2400" dirty="0" err="1"/>
              <a:t>mensajes</a:t>
            </a:r>
            <a:r>
              <a:rPr lang="en-GB" sz="2400" dirty="0"/>
              <a:t> de la </a:t>
            </a:r>
            <a:r>
              <a:rPr lang="en-GB" sz="2400" dirty="0" err="1"/>
              <a:t>comunicación</a:t>
            </a:r>
            <a:r>
              <a:rPr lang="en-GB" sz="2400" dirty="0"/>
              <a:t>.</a:t>
            </a:r>
          </a:p>
          <a:p>
            <a:pPr marL="482600" marR="0" lvl="1" indent="-3048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498DB"/>
              </a:buClr>
              <a:buSzPct val="133333"/>
              <a:buFont typeface="Arial"/>
              <a:buChar char="•"/>
            </a:pPr>
            <a:r>
              <a:rPr lang="en-GB" sz="2400" dirty="0"/>
              <a:t>Son </a:t>
            </a:r>
            <a:r>
              <a:rPr lang="en-GB" sz="2400" b="1" dirty="0"/>
              <a:t>mas</a:t>
            </a:r>
            <a:r>
              <a:rPr lang="en-GB" sz="2400" dirty="0"/>
              <a:t> </a:t>
            </a:r>
            <a:r>
              <a:rPr lang="en-GB" sz="2400" b="1" dirty="0" err="1"/>
              <a:t>difíciles</a:t>
            </a:r>
            <a:r>
              <a:rPr lang="en-GB" sz="2400" dirty="0"/>
              <a:t> </a:t>
            </a:r>
            <a:r>
              <a:rPr lang="en-GB" sz="2400" b="1" dirty="0"/>
              <a:t>de</a:t>
            </a:r>
            <a:r>
              <a:rPr lang="en-GB" sz="2400" dirty="0"/>
              <a:t> </a:t>
            </a:r>
            <a:r>
              <a:rPr lang="en-GB" sz="2400" b="1" dirty="0"/>
              <a:t>romper</a:t>
            </a:r>
            <a:r>
              <a:rPr lang="en-GB" sz="2400" dirty="0"/>
              <a:t> </a:t>
            </a:r>
            <a:r>
              <a:rPr lang="en-GB" sz="2400" dirty="0" err="1"/>
              <a:t>mediante</a:t>
            </a:r>
            <a:r>
              <a:rPr lang="en-GB" sz="2400" dirty="0"/>
              <a:t> </a:t>
            </a:r>
            <a:r>
              <a:rPr lang="en-GB" sz="2400" b="1" dirty="0" err="1"/>
              <a:t>fuerza</a:t>
            </a:r>
            <a:r>
              <a:rPr lang="en-GB" sz="2400" dirty="0"/>
              <a:t> </a:t>
            </a:r>
            <a:r>
              <a:rPr lang="en-GB" sz="2400" b="1" dirty="0" err="1"/>
              <a:t>bruta</a:t>
            </a:r>
            <a:r>
              <a:rPr lang="en-GB" sz="2400" dirty="0"/>
              <a:t> que </a:t>
            </a:r>
            <a:r>
              <a:rPr lang="en-GB" sz="2400" dirty="0" err="1" smtClean="0"/>
              <a:t>los</a:t>
            </a:r>
            <a:r>
              <a:rPr lang="en-GB" sz="2400" dirty="0"/>
              <a:t> </a:t>
            </a:r>
            <a:r>
              <a:rPr lang="en-GB" sz="2400" dirty="0" err="1" smtClean="0"/>
              <a:t>simétricos</a:t>
            </a:r>
            <a:r>
              <a:rPr lang="en-GB" sz="2400" dirty="0" smtClean="0"/>
              <a:t>.</a:t>
            </a:r>
            <a:r>
              <a:rPr lang="en-GB" sz="2400" dirty="0"/>
              <a:t/>
            </a:r>
            <a:br>
              <a:rPr lang="en-GB" sz="2400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2971800" y="8484"/>
            <a:ext cx="6070500" cy="65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GB"/>
              <a:t>Cifrado asimétrico</a:t>
            </a:r>
          </a:p>
        </p:txBody>
      </p:sp>
      <p:sp>
        <p:nvSpPr>
          <p:cNvPr id="245" name="Shape 245"/>
          <p:cNvSpPr txBox="1">
            <a:spLocks noGrp="1"/>
          </p:cNvSpPr>
          <p:nvPr>
            <p:ph type="ftr" idx="11"/>
          </p:nvPr>
        </p:nvSpPr>
        <p:spPr>
          <a:xfrm>
            <a:off x="8720825" y="6525025"/>
            <a:ext cx="321300" cy="287700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fld id="{00000000-1234-1234-1234-123412341234}" type="slidenum"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GB" sz="900" b="1" i="0" u="none" strike="noStrike" cap="none">
              <a:solidFill>
                <a:srgbClr val="95A5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493775" y="1319361"/>
            <a:ext cx="8227050" cy="485510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82600" marR="0" lvl="1" indent="-2667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498DB"/>
              </a:buClr>
              <a:buSzPct val="100000"/>
              <a:buFont typeface="Arial"/>
              <a:buChar char="•"/>
            </a:pPr>
            <a:r>
              <a:rPr lang="en-GB" sz="2400" dirty="0"/>
              <a:t>Los </a:t>
            </a:r>
            <a:r>
              <a:rPr lang="en-GB" sz="2400" b="1" dirty="0" err="1"/>
              <a:t>cifrados</a:t>
            </a:r>
            <a:r>
              <a:rPr lang="en-GB" sz="2400" dirty="0"/>
              <a:t> </a:t>
            </a:r>
            <a:r>
              <a:rPr lang="en-GB" sz="2400" b="1" dirty="0" err="1"/>
              <a:t>asimétricos</a:t>
            </a:r>
            <a:r>
              <a:rPr lang="en-GB" sz="2400" dirty="0"/>
              <a:t> </a:t>
            </a:r>
            <a:r>
              <a:rPr lang="en-GB" sz="2400" dirty="0" err="1"/>
              <a:t>tienen</a:t>
            </a:r>
            <a:r>
              <a:rPr lang="en-GB" sz="2400" dirty="0"/>
              <a:t> un </a:t>
            </a:r>
            <a:r>
              <a:rPr lang="en-GB" sz="2400" b="1" dirty="0"/>
              <a:t>par</a:t>
            </a:r>
            <a:r>
              <a:rPr lang="en-GB" sz="2400" dirty="0"/>
              <a:t> de </a:t>
            </a:r>
            <a:r>
              <a:rPr lang="en-GB" sz="2400" b="1" dirty="0"/>
              <a:t>claves</a:t>
            </a:r>
            <a:r>
              <a:rPr lang="en-GB" sz="2400" dirty="0"/>
              <a:t>.</a:t>
            </a:r>
          </a:p>
          <a:p>
            <a:pPr marL="482600" marR="0" lvl="1" indent="-2667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498DB"/>
              </a:buClr>
              <a:buSzPct val="100000"/>
              <a:buFont typeface="Arial"/>
              <a:buChar char="•"/>
            </a:pPr>
            <a:r>
              <a:rPr lang="en-GB" sz="2400" b="1" dirty="0"/>
              <a:t>Clave </a:t>
            </a:r>
            <a:r>
              <a:rPr lang="en-GB" sz="2400" b="1" dirty="0" err="1" smtClean="0"/>
              <a:t>privada</a:t>
            </a:r>
            <a:r>
              <a:rPr lang="en-GB" sz="2400" b="1" dirty="0" smtClean="0"/>
              <a:t>:</a:t>
            </a:r>
            <a:endParaRPr lang="en-GB" sz="2400" b="1" dirty="0"/>
          </a:p>
          <a:p>
            <a:pPr marR="0" lvl="2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 charset="0"/>
              <a:buChar char="•"/>
            </a:pPr>
            <a:r>
              <a:rPr lang="en-GB" sz="2400" dirty="0" smtClean="0"/>
              <a:t> De </a:t>
            </a:r>
            <a:r>
              <a:rPr lang="en-GB" sz="2400" dirty="0"/>
              <a:t>las dos claves </a:t>
            </a:r>
            <a:r>
              <a:rPr lang="en-GB" sz="2400" dirty="0" err="1"/>
              <a:t>es</a:t>
            </a:r>
            <a:r>
              <a:rPr lang="en-GB" sz="2400" dirty="0"/>
              <a:t> la que </a:t>
            </a:r>
            <a:r>
              <a:rPr lang="en-GB" sz="2400" dirty="0" err="1"/>
              <a:t>guardamos</a:t>
            </a:r>
            <a:r>
              <a:rPr lang="en-GB" sz="2400" dirty="0"/>
              <a:t> y </a:t>
            </a:r>
            <a:r>
              <a:rPr lang="en-GB" sz="2400" b="1" dirty="0"/>
              <a:t>no</a:t>
            </a:r>
            <a:r>
              <a:rPr lang="en-GB" sz="2400" dirty="0"/>
              <a:t> </a:t>
            </a:r>
            <a:r>
              <a:rPr lang="en-GB" sz="2400" b="1" dirty="0" err="1"/>
              <a:t>compartimos</a:t>
            </a:r>
            <a:r>
              <a:rPr lang="en-GB" sz="2400" dirty="0"/>
              <a:t> con </a:t>
            </a:r>
            <a:r>
              <a:rPr lang="en-GB" sz="2400" dirty="0" err="1" smtClean="0"/>
              <a:t>nadie</a:t>
            </a:r>
            <a:r>
              <a:rPr lang="en-GB" sz="2400" dirty="0" smtClean="0"/>
              <a:t>.</a:t>
            </a:r>
            <a:endParaRPr lang="en-GB" sz="2400" dirty="0"/>
          </a:p>
          <a:p>
            <a:pPr marR="0" lvl="2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 charset="0"/>
              <a:buChar char="•"/>
            </a:pPr>
            <a:r>
              <a:rPr lang="en-GB" sz="2400" dirty="0" smtClean="0"/>
              <a:t> </a:t>
            </a:r>
            <a:r>
              <a:rPr lang="en-GB" sz="2400" dirty="0" err="1" smtClean="0"/>
              <a:t>Esta</a:t>
            </a:r>
            <a:r>
              <a:rPr lang="en-GB" sz="2400" dirty="0" smtClean="0"/>
              <a:t> </a:t>
            </a:r>
            <a:r>
              <a:rPr lang="en-GB" sz="2400" dirty="0"/>
              <a:t>clave </a:t>
            </a:r>
            <a:r>
              <a:rPr lang="en-GB" sz="2400" b="1" dirty="0"/>
              <a:t>se</a:t>
            </a:r>
            <a:r>
              <a:rPr lang="en-GB" sz="2400" dirty="0"/>
              <a:t> </a:t>
            </a:r>
            <a:r>
              <a:rPr lang="en-GB" sz="2400" b="1" dirty="0" err="1"/>
              <a:t>suele</a:t>
            </a:r>
            <a:r>
              <a:rPr lang="en-GB" sz="2400" dirty="0"/>
              <a:t> </a:t>
            </a:r>
            <a:r>
              <a:rPr lang="en-GB" sz="2400" b="1" dirty="0" err="1"/>
              <a:t>almacenar</a:t>
            </a:r>
            <a:r>
              <a:rPr lang="en-GB" sz="2400" dirty="0"/>
              <a:t> a </a:t>
            </a:r>
            <a:r>
              <a:rPr lang="en-GB" sz="2400" dirty="0" err="1"/>
              <a:t>su</a:t>
            </a:r>
            <a:r>
              <a:rPr lang="en-GB" sz="2400" dirty="0"/>
              <a:t> </a:t>
            </a:r>
            <a:r>
              <a:rPr lang="en-GB" sz="2400" dirty="0" err="1"/>
              <a:t>vez</a:t>
            </a:r>
            <a:r>
              <a:rPr lang="en-GB" sz="2400" dirty="0"/>
              <a:t> </a:t>
            </a:r>
            <a:r>
              <a:rPr lang="en-GB" sz="2400" b="1" dirty="0" err="1"/>
              <a:t>encriptada</a:t>
            </a:r>
            <a:r>
              <a:rPr lang="en-GB" sz="2400" dirty="0"/>
              <a:t> con </a:t>
            </a:r>
            <a:r>
              <a:rPr lang="en-GB" sz="2400" dirty="0" err="1"/>
              <a:t>una</a:t>
            </a:r>
            <a:r>
              <a:rPr lang="en-GB" sz="2400" dirty="0"/>
              <a:t> </a:t>
            </a:r>
            <a:r>
              <a:rPr lang="en-GB" sz="2400" dirty="0" err="1"/>
              <a:t>contraseña</a:t>
            </a:r>
            <a:r>
              <a:rPr lang="en-GB" sz="2400" dirty="0"/>
              <a:t> </a:t>
            </a:r>
            <a:r>
              <a:rPr lang="en-GB" sz="2400" dirty="0" err="1"/>
              <a:t>utilizando</a:t>
            </a:r>
            <a:r>
              <a:rPr lang="en-GB" sz="2400" dirty="0"/>
              <a:t> un </a:t>
            </a:r>
            <a:r>
              <a:rPr lang="en-GB" sz="2400" dirty="0" err="1"/>
              <a:t>algoritmo</a:t>
            </a:r>
            <a:r>
              <a:rPr lang="en-GB" sz="2400" dirty="0"/>
              <a:t> </a:t>
            </a:r>
            <a:r>
              <a:rPr lang="en-GB" sz="2400" dirty="0" err="1"/>
              <a:t>simétrico</a:t>
            </a:r>
            <a:r>
              <a:rPr lang="en-GB" sz="2400" dirty="0"/>
              <a:t>.</a:t>
            </a:r>
          </a:p>
          <a:p>
            <a:pPr marL="482600" marR="0" lvl="1" indent="-26670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498DB"/>
              </a:buClr>
              <a:buSzPct val="100000"/>
              <a:buFont typeface="Arial"/>
              <a:buChar char="•"/>
            </a:pPr>
            <a:r>
              <a:rPr lang="en-GB" sz="2400" b="1" dirty="0"/>
              <a:t>Clave </a:t>
            </a:r>
            <a:r>
              <a:rPr lang="en-GB" sz="2400" b="1" dirty="0" err="1"/>
              <a:t>pública</a:t>
            </a:r>
            <a:endParaRPr lang="en-GB" sz="2400" b="1" dirty="0"/>
          </a:p>
          <a:p>
            <a:pPr marR="0" lvl="2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 charset="0"/>
              <a:buChar char="•"/>
            </a:pPr>
            <a:r>
              <a:rPr lang="en-GB" sz="2400" dirty="0" smtClean="0"/>
              <a:t> De las dos claves </a:t>
            </a:r>
            <a:r>
              <a:rPr lang="en-GB" sz="2400" dirty="0" err="1" smtClean="0"/>
              <a:t>es</a:t>
            </a:r>
            <a:r>
              <a:rPr lang="en-GB" sz="2400" dirty="0" smtClean="0"/>
              <a:t> la que </a:t>
            </a:r>
            <a:r>
              <a:rPr lang="en-GB" sz="2400" b="1" dirty="0" err="1" smtClean="0"/>
              <a:t>hacemos</a:t>
            </a:r>
            <a:r>
              <a:rPr lang="en-GB" sz="2400" dirty="0" smtClean="0"/>
              <a:t> </a:t>
            </a:r>
            <a:r>
              <a:rPr lang="en-GB" sz="2400" b="1" dirty="0" err="1" smtClean="0"/>
              <a:t>pública</a:t>
            </a:r>
            <a:r>
              <a:rPr lang="en-GB" sz="2400" dirty="0" smtClean="0"/>
              <a:t> para que </a:t>
            </a:r>
            <a:r>
              <a:rPr lang="en-GB" sz="2400" dirty="0" err="1" smtClean="0"/>
              <a:t>todo</a:t>
            </a:r>
            <a:r>
              <a:rPr lang="en-GB" sz="2400" dirty="0" smtClean="0"/>
              <a:t> el </a:t>
            </a:r>
            <a:r>
              <a:rPr lang="en-GB" sz="2400" dirty="0" err="1" smtClean="0"/>
              <a:t>mundo</a:t>
            </a:r>
            <a:r>
              <a:rPr lang="en-GB" sz="2400" dirty="0" smtClean="0"/>
              <a:t> </a:t>
            </a:r>
            <a:r>
              <a:rPr lang="en-GB" sz="2400" dirty="0" err="1" smtClean="0"/>
              <a:t>tenga</a:t>
            </a:r>
            <a:r>
              <a:rPr lang="en-GB" sz="2400" dirty="0" smtClean="0"/>
              <a:t> </a:t>
            </a:r>
            <a:r>
              <a:rPr lang="en-GB" sz="2400" dirty="0" err="1" smtClean="0"/>
              <a:t>acceso</a:t>
            </a:r>
            <a:r>
              <a:rPr lang="en-GB" sz="2400" dirty="0" smtClean="0"/>
              <a:t>.</a:t>
            </a:r>
            <a:endParaRPr lang="en-GB" sz="2400" dirty="0"/>
          </a:p>
          <a:p>
            <a:pPr marR="0" lvl="2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33333"/>
              <a:buFont typeface="Arial" charset="0"/>
              <a:buChar char="•"/>
            </a:pPr>
            <a:r>
              <a:rPr lang="en-GB" sz="2400" dirty="0" smtClean="0"/>
              <a:t> </a:t>
            </a:r>
            <a:r>
              <a:rPr lang="en-GB" sz="2400" dirty="0" err="1" smtClean="0"/>
              <a:t>Según</a:t>
            </a:r>
            <a:r>
              <a:rPr lang="en-GB" sz="2400" dirty="0" smtClean="0"/>
              <a:t> </a:t>
            </a:r>
            <a:r>
              <a:rPr lang="en-GB" sz="2400" dirty="0" err="1"/>
              <a:t>como</a:t>
            </a:r>
            <a:r>
              <a:rPr lang="en-GB" sz="2400" dirty="0"/>
              <a:t> las </a:t>
            </a:r>
            <a:r>
              <a:rPr lang="en-GB" sz="2400" dirty="0" err="1"/>
              <a:t>utilicemos</a:t>
            </a:r>
            <a:r>
              <a:rPr lang="en-GB" sz="2400" dirty="0"/>
              <a:t> </a:t>
            </a:r>
            <a:r>
              <a:rPr lang="en-GB" sz="2400" dirty="0" err="1"/>
              <a:t>tenemos</a:t>
            </a:r>
            <a:r>
              <a:rPr lang="en-GB" sz="2400" dirty="0"/>
              <a:t> </a:t>
            </a:r>
            <a:r>
              <a:rPr lang="en-GB" sz="2400" b="1" dirty="0" err="1"/>
              <a:t>múltiples</a:t>
            </a:r>
            <a:r>
              <a:rPr lang="en-GB" sz="2400" dirty="0"/>
              <a:t> </a:t>
            </a:r>
            <a:r>
              <a:rPr lang="en-GB" sz="2400" b="1" dirty="0" err="1"/>
              <a:t>casos</a:t>
            </a:r>
            <a:r>
              <a:rPr lang="en-GB" sz="2400" dirty="0"/>
              <a:t> de </a:t>
            </a:r>
            <a:r>
              <a:rPr lang="en-GB" sz="2400" b="1" dirty="0" err="1"/>
              <a:t>uso</a:t>
            </a:r>
            <a:r>
              <a:rPr lang="en-GB" sz="2400" dirty="0"/>
              <a:t>.</a:t>
            </a:r>
            <a:br>
              <a:rPr lang="en-GB" sz="2400" dirty="0"/>
            </a:br>
            <a:endParaRPr lang="en-GB" sz="2400" dirty="0"/>
          </a:p>
          <a:p>
            <a:pPr marL="914400" marR="0" lvl="0" indent="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/>
          </a:p>
          <a:p>
            <a:pPr marL="171450" marR="0" lvl="0" indent="-171450" algn="just" rtl="0">
              <a:lnSpc>
                <a:spcPct val="90000"/>
              </a:lnSpc>
              <a:spcBef>
                <a:spcPts val="1000"/>
              </a:spcBef>
              <a:buClr>
                <a:srgbClr val="3493DB"/>
              </a:buClr>
              <a:buSzPct val="100000"/>
              <a:buFont typeface="Noto Sans Symbols"/>
              <a:buNone/>
            </a:pPr>
            <a:endParaRPr sz="2000" b="0" i="0" u="none" strike="noStrike" cap="none" dirty="0">
              <a:solidFill>
                <a:srgbClr val="7F8C8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xfrm>
            <a:off x="2971800" y="8484"/>
            <a:ext cx="6070500" cy="65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GB"/>
              <a:t>Cifrado Clave Publica y Privada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type="ftr" idx="11"/>
          </p:nvPr>
        </p:nvSpPr>
        <p:spPr>
          <a:xfrm>
            <a:off x="8720825" y="6525025"/>
            <a:ext cx="321300" cy="287700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fld id="{00000000-1234-1234-1234-123412341234}" type="slidenum"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GB" sz="900" b="1" i="0" u="none" strike="noStrike" cap="none">
              <a:solidFill>
                <a:srgbClr val="95A5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493775" y="1319361"/>
            <a:ext cx="8034000" cy="435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82600" marR="0" lvl="1" indent="-2667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498DB"/>
              </a:buClr>
              <a:buSzPct val="100000"/>
              <a:buFont typeface="Arial"/>
              <a:buChar char="•"/>
            </a:pPr>
            <a:r>
              <a:rPr lang="en-GB" sz="2400" b="1" dirty="0"/>
              <a:t>Bob</a:t>
            </a:r>
            <a:r>
              <a:rPr lang="en-GB" sz="2400" dirty="0"/>
              <a:t> </a:t>
            </a:r>
            <a:r>
              <a:rPr lang="en-GB" sz="2400" dirty="0" err="1"/>
              <a:t>quiere</a:t>
            </a:r>
            <a:r>
              <a:rPr lang="en-GB" sz="2400" dirty="0"/>
              <a:t> </a:t>
            </a:r>
            <a:r>
              <a:rPr lang="en-GB" sz="2400" dirty="0" err="1"/>
              <a:t>mandar</a:t>
            </a:r>
            <a:r>
              <a:rPr lang="en-GB" sz="2400" dirty="0"/>
              <a:t> un </a:t>
            </a:r>
            <a:r>
              <a:rPr lang="en-GB" sz="2400" b="1" dirty="0" err="1"/>
              <a:t>mensaje</a:t>
            </a:r>
            <a:r>
              <a:rPr lang="en-GB" sz="2400" dirty="0"/>
              <a:t> a </a:t>
            </a:r>
            <a:r>
              <a:rPr lang="en-GB" sz="2400" b="1" dirty="0"/>
              <a:t>Alice</a:t>
            </a:r>
            <a:r>
              <a:rPr lang="en-GB" sz="2400" dirty="0"/>
              <a:t>.</a:t>
            </a:r>
          </a:p>
          <a:p>
            <a:pPr marL="482600" marR="0" lvl="1" indent="-2667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498DB"/>
              </a:buClr>
              <a:buSzPct val="100000"/>
              <a:buFont typeface="Arial"/>
              <a:buChar char="•"/>
            </a:pPr>
            <a:r>
              <a:rPr lang="en-GB" sz="2400" b="1" dirty="0"/>
              <a:t>Alice</a:t>
            </a:r>
            <a:r>
              <a:rPr lang="en-GB" sz="2400" dirty="0"/>
              <a:t> </a:t>
            </a:r>
            <a:r>
              <a:rPr lang="en-GB" sz="2400" dirty="0" err="1"/>
              <a:t>quiere</a:t>
            </a:r>
            <a:r>
              <a:rPr lang="en-GB" sz="2400" dirty="0"/>
              <a:t> </a:t>
            </a:r>
            <a:r>
              <a:rPr lang="en-GB" sz="2400" b="1" dirty="0" err="1"/>
              <a:t>estar</a:t>
            </a:r>
            <a:r>
              <a:rPr lang="en-GB" sz="2400" dirty="0"/>
              <a:t> </a:t>
            </a:r>
            <a:r>
              <a:rPr lang="en-GB" sz="2400" b="1" dirty="0" err="1"/>
              <a:t>segura</a:t>
            </a:r>
            <a:r>
              <a:rPr lang="en-GB" sz="2400" dirty="0"/>
              <a:t> de que </a:t>
            </a:r>
            <a:r>
              <a:rPr lang="en-GB" sz="2400" dirty="0" err="1"/>
              <a:t>es</a:t>
            </a:r>
            <a:r>
              <a:rPr lang="en-GB" sz="2400" dirty="0"/>
              <a:t> </a:t>
            </a:r>
            <a:r>
              <a:rPr lang="en-GB" sz="2400" b="1" dirty="0"/>
              <a:t>Bob</a:t>
            </a:r>
            <a:r>
              <a:rPr lang="en-GB" sz="2400" dirty="0"/>
              <a:t> </a:t>
            </a:r>
            <a:r>
              <a:rPr lang="en-GB" sz="2400" dirty="0" err="1"/>
              <a:t>quien</a:t>
            </a:r>
            <a:r>
              <a:rPr lang="en-GB" sz="2400" dirty="0"/>
              <a:t> </a:t>
            </a:r>
            <a:r>
              <a:rPr lang="en-GB" sz="2400" b="1" dirty="0" err="1"/>
              <a:t>manda</a:t>
            </a:r>
            <a:r>
              <a:rPr lang="en-GB" sz="2400" dirty="0"/>
              <a:t> el </a:t>
            </a:r>
            <a:r>
              <a:rPr lang="en-GB" sz="2400" b="1" dirty="0" err="1"/>
              <a:t>mensaje</a:t>
            </a:r>
            <a:r>
              <a:rPr lang="en-GB" sz="2400" dirty="0"/>
              <a:t>.</a:t>
            </a:r>
          </a:p>
          <a:p>
            <a:pPr marL="482600" marR="0" lvl="1" indent="-2667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498DB"/>
              </a:buClr>
              <a:buSzPct val="100000"/>
              <a:buFont typeface="Arial"/>
              <a:buChar char="•"/>
            </a:pPr>
            <a:r>
              <a:rPr lang="en-GB" sz="2400" b="1" dirty="0"/>
              <a:t>Bob</a:t>
            </a:r>
            <a:r>
              <a:rPr lang="en-GB" sz="2400" dirty="0"/>
              <a:t> </a:t>
            </a:r>
            <a:r>
              <a:rPr lang="en-GB" sz="2400" b="1" dirty="0" err="1"/>
              <a:t>manda</a:t>
            </a:r>
            <a:r>
              <a:rPr lang="en-GB" sz="2400" dirty="0"/>
              <a:t> el </a:t>
            </a:r>
            <a:r>
              <a:rPr lang="en-GB" sz="2400" b="1" dirty="0" err="1"/>
              <a:t>mensaje</a:t>
            </a:r>
            <a:r>
              <a:rPr lang="en-GB" sz="2400" dirty="0"/>
              <a:t> </a:t>
            </a:r>
            <a:r>
              <a:rPr lang="en-GB" sz="2400" b="1" dirty="0" err="1"/>
              <a:t>cifrado</a:t>
            </a:r>
            <a:r>
              <a:rPr lang="en-GB" sz="2400" dirty="0"/>
              <a:t> con </a:t>
            </a:r>
            <a:r>
              <a:rPr lang="en-GB" sz="2400" dirty="0" err="1"/>
              <a:t>su</a:t>
            </a:r>
            <a:r>
              <a:rPr lang="en-GB" sz="2400" dirty="0"/>
              <a:t> </a:t>
            </a:r>
            <a:r>
              <a:rPr lang="en-GB" sz="2400" b="1" dirty="0"/>
              <a:t>clave</a:t>
            </a:r>
            <a:r>
              <a:rPr lang="en-GB" sz="2400" dirty="0"/>
              <a:t> </a:t>
            </a:r>
            <a:r>
              <a:rPr lang="en-GB" sz="2400" b="1" dirty="0" err="1"/>
              <a:t>privada</a:t>
            </a:r>
            <a:r>
              <a:rPr lang="en-GB" sz="2400" dirty="0"/>
              <a:t>.</a:t>
            </a:r>
          </a:p>
          <a:p>
            <a:pPr marL="482600" marR="0" lvl="1" indent="-2667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498DB"/>
              </a:buClr>
              <a:buSzPct val="100000"/>
              <a:buFont typeface="Arial"/>
              <a:buChar char="•"/>
            </a:pPr>
            <a:r>
              <a:rPr lang="en-GB" sz="2400" b="1" dirty="0" err="1"/>
              <a:t>Cualquiera</a:t>
            </a:r>
            <a:r>
              <a:rPr lang="en-GB" sz="2400" dirty="0"/>
              <a:t> que </a:t>
            </a:r>
            <a:r>
              <a:rPr lang="en-GB" sz="2400" dirty="0" err="1"/>
              <a:t>tenga</a:t>
            </a:r>
            <a:r>
              <a:rPr lang="en-GB" sz="2400" dirty="0"/>
              <a:t> la </a:t>
            </a:r>
            <a:r>
              <a:rPr lang="en-GB" sz="2400" b="1" dirty="0"/>
              <a:t>clave</a:t>
            </a:r>
            <a:r>
              <a:rPr lang="en-GB" sz="2400" dirty="0"/>
              <a:t> </a:t>
            </a:r>
            <a:r>
              <a:rPr lang="en-GB" sz="2400" b="1" dirty="0" err="1"/>
              <a:t>pública</a:t>
            </a:r>
            <a:r>
              <a:rPr lang="en-GB" sz="2400" dirty="0"/>
              <a:t> </a:t>
            </a:r>
            <a:r>
              <a:rPr lang="en-GB" sz="2400" dirty="0" err="1"/>
              <a:t>puede</a:t>
            </a:r>
            <a:r>
              <a:rPr lang="en-GB" sz="2400" dirty="0"/>
              <a:t> </a:t>
            </a:r>
            <a:r>
              <a:rPr lang="en-GB" sz="2400" b="1" dirty="0" err="1"/>
              <a:t>descifrarlo</a:t>
            </a:r>
            <a:r>
              <a:rPr lang="en-GB" sz="2400" dirty="0"/>
              <a:t>.</a:t>
            </a:r>
          </a:p>
          <a:p>
            <a:pPr marL="482600" marR="0" lvl="1" indent="-2667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498DB"/>
              </a:buClr>
              <a:buSzPct val="100000"/>
              <a:buFont typeface="Arial"/>
              <a:buChar char="•"/>
            </a:pPr>
            <a:r>
              <a:rPr lang="en-GB" sz="2400" dirty="0"/>
              <a:t>El </a:t>
            </a:r>
            <a:r>
              <a:rPr lang="en-GB" sz="2400" b="1" dirty="0" err="1"/>
              <a:t>descifrado</a:t>
            </a:r>
            <a:r>
              <a:rPr lang="en-GB" sz="2400" dirty="0"/>
              <a:t> </a:t>
            </a:r>
            <a:r>
              <a:rPr lang="en-GB" sz="2400" dirty="0" err="1"/>
              <a:t>únicamente</a:t>
            </a:r>
            <a:r>
              <a:rPr lang="en-GB" sz="2400" dirty="0"/>
              <a:t> </a:t>
            </a:r>
            <a:r>
              <a:rPr lang="en-GB" sz="2400" b="1" dirty="0" err="1"/>
              <a:t>funcionará</a:t>
            </a:r>
            <a:r>
              <a:rPr lang="en-GB" sz="2400" dirty="0"/>
              <a:t> </a:t>
            </a:r>
            <a:r>
              <a:rPr lang="en-GB" sz="2400" b="1" dirty="0" err="1"/>
              <a:t>si</a:t>
            </a:r>
            <a:r>
              <a:rPr lang="en-GB" sz="2400" dirty="0"/>
              <a:t> </a:t>
            </a:r>
            <a:r>
              <a:rPr lang="en-GB" sz="2400" b="1" dirty="0"/>
              <a:t>Bob</a:t>
            </a:r>
            <a:r>
              <a:rPr lang="en-GB" sz="2400" dirty="0"/>
              <a:t> </a:t>
            </a:r>
            <a:r>
              <a:rPr lang="en-GB" sz="2400" dirty="0" err="1"/>
              <a:t>es</a:t>
            </a:r>
            <a:r>
              <a:rPr lang="en-GB" sz="2400" dirty="0"/>
              <a:t> </a:t>
            </a:r>
            <a:r>
              <a:rPr lang="en-GB" sz="2400" dirty="0" err="1"/>
              <a:t>quien</a:t>
            </a:r>
            <a:r>
              <a:rPr lang="en-GB" sz="2400" dirty="0"/>
              <a:t> ha </a:t>
            </a:r>
            <a:r>
              <a:rPr lang="en-GB" sz="2400" b="1" dirty="0" err="1"/>
              <a:t>cifrado</a:t>
            </a:r>
            <a:r>
              <a:rPr lang="en-GB" sz="2400" dirty="0"/>
              <a:t> el </a:t>
            </a:r>
            <a:r>
              <a:rPr lang="en-GB" sz="2400" dirty="0" err="1"/>
              <a:t>mensaje</a:t>
            </a:r>
            <a:r>
              <a:rPr lang="en-GB" sz="2400" dirty="0"/>
              <a:t>.</a:t>
            </a:r>
          </a:p>
          <a:p>
            <a:pPr marL="482600" marR="0" lvl="1" indent="-2667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498DB"/>
              </a:buClr>
              <a:buSzPct val="100000"/>
              <a:buFont typeface="Arial"/>
              <a:buChar char="•"/>
            </a:pPr>
            <a:r>
              <a:rPr lang="en-GB" sz="2400" b="1" dirty="0"/>
              <a:t>Bob</a:t>
            </a:r>
            <a:r>
              <a:rPr lang="en-GB" sz="2400" dirty="0"/>
              <a:t> </a:t>
            </a:r>
            <a:r>
              <a:rPr lang="en-GB" sz="2400" dirty="0" err="1"/>
              <a:t>únicamente</a:t>
            </a:r>
            <a:r>
              <a:rPr lang="en-GB" sz="2400" dirty="0"/>
              <a:t> </a:t>
            </a:r>
            <a:r>
              <a:rPr lang="en-GB" sz="2400" dirty="0" err="1"/>
              <a:t>necesita</a:t>
            </a:r>
            <a:r>
              <a:rPr lang="en-GB" sz="2400" dirty="0"/>
              <a:t> </a:t>
            </a:r>
            <a:r>
              <a:rPr lang="en-GB" sz="2400" b="1" dirty="0" err="1"/>
              <a:t>compartir</a:t>
            </a:r>
            <a:r>
              <a:rPr lang="en-GB" sz="2400" dirty="0"/>
              <a:t> </a:t>
            </a:r>
            <a:r>
              <a:rPr lang="en-GB" sz="2400" dirty="0" err="1"/>
              <a:t>su</a:t>
            </a:r>
            <a:r>
              <a:rPr lang="en-GB" sz="2400" dirty="0"/>
              <a:t> </a:t>
            </a:r>
            <a:r>
              <a:rPr lang="en-GB" sz="2400" b="1" dirty="0"/>
              <a:t>clave</a:t>
            </a:r>
            <a:r>
              <a:rPr lang="en-GB" sz="2400" dirty="0"/>
              <a:t> </a:t>
            </a:r>
            <a:r>
              <a:rPr lang="en-GB" sz="2400" b="1" dirty="0" err="1"/>
              <a:t>pública</a:t>
            </a:r>
            <a:r>
              <a:rPr lang="en-GB" sz="2400" dirty="0"/>
              <a:t>.</a:t>
            </a:r>
          </a:p>
          <a:p>
            <a:pPr marL="482600" marR="0" lvl="1" indent="-2667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498DB"/>
              </a:buClr>
              <a:buSzPct val="75000"/>
              <a:buFont typeface="Arial"/>
              <a:buChar char="•"/>
            </a:pPr>
            <a:r>
              <a:rPr lang="en-GB" sz="2400" dirty="0" err="1"/>
              <a:t>Es</a:t>
            </a:r>
            <a:r>
              <a:rPr lang="en-GB" sz="2400" dirty="0"/>
              <a:t> </a:t>
            </a:r>
            <a:r>
              <a:rPr lang="en-GB" sz="2400" dirty="0" err="1"/>
              <a:t>demasiado</a:t>
            </a:r>
            <a:r>
              <a:rPr lang="en-GB" sz="2400" dirty="0"/>
              <a:t> </a:t>
            </a:r>
            <a:r>
              <a:rPr lang="en-GB" sz="2400" b="1" dirty="0"/>
              <a:t>lento</a:t>
            </a:r>
            <a:r>
              <a:rPr lang="en-GB" sz="2400" dirty="0"/>
              <a:t> </a:t>
            </a:r>
            <a:r>
              <a:rPr lang="en-GB" sz="2400" b="1" dirty="0"/>
              <a:t>para</a:t>
            </a:r>
            <a:r>
              <a:rPr lang="en-GB" sz="2400" dirty="0"/>
              <a:t> </a:t>
            </a:r>
            <a:r>
              <a:rPr lang="en-GB" sz="2400" b="1" dirty="0" err="1"/>
              <a:t>mensajes</a:t>
            </a:r>
            <a:r>
              <a:rPr lang="en-GB" sz="2400" dirty="0"/>
              <a:t> </a:t>
            </a:r>
            <a:r>
              <a:rPr lang="en-GB" sz="2400" b="1" dirty="0" err="1"/>
              <a:t>grandes</a:t>
            </a:r>
            <a:r>
              <a:rPr lang="en-GB" sz="2400" dirty="0"/>
              <a:t>...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  <a:p>
            <a:pPr marL="914400" marR="0" lvl="0" indent="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/>
          </a:p>
          <a:p>
            <a:pPr marL="171450" marR="0" lvl="0" indent="-171450" algn="l" rtl="0">
              <a:lnSpc>
                <a:spcPct val="90000"/>
              </a:lnSpc>
              <a:spcBef>
                <a:spcPts val="1000"/>
              </a:spcBef>
              <a:buClr>
                <a:srgbClr val="3493DB"/>
              </a:buClr>
              <a:buSzPct val="100000"/>
              <a:buFont typeface="Noto Sans Symbols"/>
              <a:buNone/>
            </a:pPr>
            <a:endParaRPr sz="2000" b="0" i="0" u="none" strike="noStrike" cap="none" dirty="0">
              <a:solidFill>
                <a:srgbClr val="7F8C8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xfrm>
            <a:off x="2138725" y="8475"/>
            <a:ext cx="6903600" cy="65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GB"/>
              <a:t>Clave Publica y Privada: Autenticación</a:t>
            </a:r>
          </a:p>
        </p:txBody>
      </p:sp>
      <p:sp>
        <p:nvSpPr>
          <p:cNvPr id="259" name="Shape 259"/>
          <p:cNvSpPr txBox="1">
            <a:spLocks noGrp="1"/>
          </p:cNvSpPr>
          <p:nvPr>
            <p:ph type="ftr" idx="11"/>
          </p:nvPr>
        </p:nvSpPr>
        <p:spPr>
          <a:xfrm>
            <a:off x="8720825" y="6525025"/>
            <a:ext cx="321300" cy="287700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fld id="{00000000-1234-1234-1234-123412341234}" type="slidenum"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GB" sz="900" b="1" i="0" u="none" strike="noStrike" cap="none">
              <a:solidFill>
                <a:srgbClr val="95A5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2138725" y="8475"/>
            <a:ext cx="6903600" cy="65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GB"/>
              <a:t>Clave Publica y Privada: Autenticación</a:t>
            </a:r>
          </a:p>
        </p:txBody>
      </p:sp>
      <p:sp>
        <p:nvSpPr>
          <p:cNvPr id="265" name="Shape 265"/>
          <p:cNvSpPr txBox="1">
            <a:spLocks noGrp="1"/>
          </p:cNvSpPr>
          <p:nvPr>
            <p:ph type="ftr" idx="11"/>
          </p:nvPr>
        </p:nvSpPr>
        <p:spPr>
          <a:xfrm>
            <a:off x="8720825" y="6525025"/>
            <a:ext cx="321300" cy="287700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fld id="{00000000-1234-1234-1234-123412341234}" type="slidenum"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en-GB" sz="900" b="1" i="0" u="none" strike="noStrike" cap="none">
              <a:solidFill>
                <a:srgbClr val="95A5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570" y="2306696"/>
            <a:ext cx="8558325" cy="275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493775" y="1319361"/>
            <a:ext cx="8034000" cy="46287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82600" marR="0" lvl="1" indent="-2667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498DB"/>
              </a:buClr>
              <a:buSzPct val="100000"/>
              <a:buFont typeface="Arial"/>
              <a:buChar char="•"/>
            </a:pPr>
            <a:r>
              <a:rPr lang="en-GB" sz="2400" dirty="0"/>
              <a:t>La </a:t>
            </a:r>
            <a:r>
              <a:rPr lang="en-GB" sz="2400" b="1" dirty="0"/>
              <a:t>firma</a:t>
            </a:r>
            <a:r>
              <a:rPr lang="en-GB" sz="2400" dirty="0"/>
              <a:t> </a:t>
            </a:r>
            <a:r>
              <a:rPr lang="en-GB" sz="2400" b="1" dirty="0"/>
              <a:t>digital</a:t>
            </a:r>
            <a:r>
              <a:rPr lang="en-GB" sz="2400" dirty="0"/>
              <a:t> se </a:t>
            </a:r>
            <a:r>
              <a:rPr lang="en-GB" sz="2400" dirty="0" err="1"/>
              <a:t>utiliza</a:t>
            </a:r>
            <a:r>
              <a:rPr lang="en-GB" sz="2400" dirty="0"/>
              <a:t> para </a:t>
            </a:r>
            <a:r>
              <a:rPr lang="en-GB" sz="2400" b="1" dirty="0" err="1"/>
              <a:t>autenticar</a:t>
            </a:r>
            <a:r>
              <a:rPr lang="en-GB" sz="2400" dirty="0"/>
              <a:t> un </a:t>
            </a:r>
            <a:r>
              <a:rPr lang="en-GB" sz="2400" b="1" dirty="0" err="1"/>
              <a:t>mensaje</a:t>
            </a:r>
            <a:r>
              <a:rPr lang="en-GB" sz="2400" dirty="0"/>
              <a:t> o </a:t>
            </a:r>
            <a:r>
              <a:rPr lang="en-GB" sz="2400" b="1" dirty="0" err="1"/>
              <a:t>documento</a:t>
            </a:r>
            <a:r>
              <a:rPr lang="en-GB" sz="2400" dirty="0"/>
              <a:t>.</a:t>
            </a:r>
          </a:p>
          <a:p>
            <a:pPr marL="482600" marR="0" lvl="1" indent="-2667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498DB"/>
              </a:buClr>
              <a:buSzPct val="100000"/>
              <a:buFont typeface="Arial"/>
              <a:buChar char="•"/>
            </a:pPr>
            <a:r>
              <a:rPr lang="en-GB" sz="2400" dirty="0"/>
              <a:t>Para </a:t>
            </a:r>
            <a:r>
              <a:rPr lang="en-GB" sz="2400" b="1" dirty="0" err="1"/>
              <a:t>firmar</a:t>
            </a:r>
            <a:r>
              <a:rPr lang="en-GB" sz="2400" dirty="0"/>
              <a:t> se </a:t>
            </a:r>
            <a:r>
              <a:rPr lang="en-GB" sz="2400" dirty="0" err="1"/>
              <a:t>realizan</a:t>
            </a:r>
            <a:r>
              <a:rPr lang="en-GB" sz="2400" dirty="0"/>
              <a:t> </a:t>
            </a:r>
            <a:r>
              <a:rPr lang="en-GB" sz="2400" b="1" dirty="0"/>
              <a:t>3</a:t>
            </a:r>
            <a:r>
              <a:rPr lang="en-GB" sz="2400" dirty="0"/>
              <a:t> </a:t>
            </a:r>
            <a:r>
              <a:rPr lang="en-GB" sz="2400" b="1" dirty="0" err="1"/>
              <a:t>pasos</a:t>
            </a:r>
            <a:r>
              <a:rPr lang="en-GB" sz="2400" dirty="0"/>
              <a:t>:</a:t>
            </a:r>
          </a:p>
          <a:p>
            <a:pPr marR="0" lvl="2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12500"/>
              <a:buFont typeface="Arial" charset="0"/>
              <a:buChar char="•"/>
            </a:pPr>
            <a:r>
              <a:rPr lang="en-GB" sz="2000" dirty="0"/>
              <a:t> </a:t>
            </a:r>
            <a:r>
              <a:rPr lang="en-GB" sz="2000" dirty="0" smtClean="0"/>
              <a:t>Se </a:t>
            </a:r>
            <a:r>
              <a:rPr lang="en-GB" sz="2000" b="1" dirty="0" err="1"/>
              <a:t>crea</a:t>
            </a:r>
            <a:r>
              <a:rPr lang="en-GB" sz="2000" dirty="0"/>
              <a:t> un </a:t>
            </a:r>
            <a:r>
              <a:rPr lang="en-GB" sz="2000" b="1" dirty="0"/>
              <a:t>Hash</a:t>
            </a:r>
            <a:r>
              <a:rPr lang="en-GB" sz="2000" dirty="0"/>
              <a:t> del </a:t>
            </a:r>
            <a:r>
              <a:rPr lang="en-GB" sz="2000" b="1" dirty="0" err="1"/>
              <a:t>mensaje</a:t>
            </a:r>
            <a:r>
              <a:rPr lang="en-GB" sz="2000" dirty="0"/>
              <a:t> que se </a:t>
            </a:r>
            <a:r>
              <a:rPr lang="en-GB" sz="2000" dirty="0" err="1"/>
              <a:t>va</a:t>
            </a:r>
            <a:r>
              <a:rPr lang="en-GB" sz="2000" dirty="0"/>
              <a:t> a </a:t>
            </a:r>
            <a:r>
              <a:rPr lang="en-GB" sz="2000" b="1" dirty="0" err="1"/>
              <a:t>firmar</a:t>
            </a:r>
            <a:r>
              <a:rPr lang="en-GB" sz="2000" dirty="0"/>
              <a:t>.</a:t>
            </a:r>
          </a:p>
          <a:p>
            <a:pPr marR="0" lvl="2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12500"/>
              <a:buFont typeface="Arial" charset="0"/>
              <a:buChar char="•"/>
            </a:pPr>
            <a:r>
              <a:rPr lang="en-GB" sz="2000" dirty="0"/>
              <a:t> </a:t>
            </a:r>
            <a:r>
              <a:rPr lang="en-GB" sz="2000" dirty="0" smtClean="0"/>
              <a:t>Se </a:t>
            </a:r>
            <a:r>
              <a:rPr lang="en-GB" sz="2000" b="1" dirty="0" err="1"/>
              <a:t>encripta</a:t>
            </a:r>
            <a:r>
              <a:rPr lang="en-GB" sz="2000" dirty="0"/>
              <a:t> el </a:t>
            </a:r>
            <a:r>
              <a:rPr lang="en-GB" sz="2000" b="1" dirty="0"/>
              <a:t>hash</a:t>
            </a:r>
            <a:r>
              <a:rPr lang="en-GB" sz="2000" dirty="0"/>
              <a:t> con la </a:t>
            </a:r>
            <a:r>
              <a:rPr lang="en-GB" sz="2000" b="1" dirty="0"/>
              <a:t>clave</a:t>
            </a:r>
            <a:r>
              <a:rPr lang="en-GB" sz="2000" dirty="0"/>
              <a:t> </a:t>
            </a:r>
            <a:r>
              <a:rPr lang="en-GB" sz="2000" b="1" dirty="0" err="1"/>
              <a:t>privada</a:t>
            </a:r>
            <a:r>
              <a:rPr lang="en-GB" sz="2000" dirty="0"/>
              <a:t> del </a:t>
            </a:r>
            <a:r>
              <a:rPr lang="en-GB" sz="2000" dirty="0" err="1"/>
              <a:t>firmante</a:t>
            </a:r>
            <a:r>
              <a:rPr lang="en-GB" sz="2000" dirty="0"/>
              <a:t>.</a:t>
            </a:r>
          </a:p>
          <a:p>
            <a:pPr marR="0" lvl="2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12500"/>
              <a:buFont typeface="Arial" charset="0"/>
              <a:buChar char="•"/>
            </a:pPr>
            <a:r>
              <a:rPr lang="en-GB" sz="2000" dirty="0"/>
              <a:t> </a:t>
            </a:r>
            <a:r>
              <a:rPr lang="en-GB" sz="2000" dirty="0" smtClean="0"/>
              <a:t>Se </a:t>
            </a:r>
            <a:r>
              <a:rPr lang="en-GB" sz="2000" b="1" dirty="0" err="1"/>
              <a:t>envía</a:t>
            </a:r>
            <a:r>
              <a:rPr lang="en-GB" sz="2000" dirty="0"/>
              <a:t> el </a:t>
            </a:r>
            <a:r>
              <a:rPr lang="en-GB" sz="2000" b="1" dirty="0" err="1"/>
              <a:t>mensaje</a:t>
            </a:r>
            <a:r>
              <a:rPr lang="en-GB" sz="2000" dirty="0"/>
              <a:t> </a:t>
            </a:r>
            <a:r>
              <a:rPr lang="en-GB" sz="2000" b="1" dirty="0"/>
              <a:t>original</a:t>
            </a:r>
            <a:r>
              <a:rPr lang="en-GB" sz="2000" dirty="0"/>
              <a:t> junto </a:t>
            </a:r>
            <a:r>
              <a:rPr lang="en-GB" sz="2000" b="1" dirty="0"/>
              <a:t>con</a:t>
            </a:r>
            <a:r>
              <a:rPr lang="en-GB" sz="2000" dirty="0"/>
              <a:t> el </a:t>
            </a:r>
            <a:r>
              <a:rPr lang="en-GB" sz="2000" b="1" dirty="0"/>
              <a:t>hash</a:t>
            </a:r>
            <a:r>
              <a:rPr lang="en-GB" sz="2000" dirty="0"/>
              <a:t> </a:t>
            </a:r>
            <a:r>
              <a:rPr lang="en-GB" sz="2000" b="1" dirty="0" err="1"/>
              <a:t>encriptado</a:t>
            </a:r>
            <a:r>
              <a:rPr lang="en-GB" sz="2000" dirty="0"/>
              <a:t>.</a:t>
            </a:r>
          </a:p>
          <a:p>
            <a:pPr marL="482600" marR="0" lvl="1" indent="-26670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498DB"/>
              </a:buClr>
              <a:buSzPct val="100000"/>
              <a:buFont typeface="Arial"/>
              <a:buChar char="•"/>
            </a:pPr>
            <a:r>
              <a:rPr lang="en-GB" sz="2400" dirty="0"/>
              <a:t>Para </a:t>
            </a:r>
            <a:r>
              <a:rPr lang="en-GB" sz="2400" b="1" dirty="0" err="1"/>
              <a:t>comprobar</a:t>
            </a:r>
            <a:r>
              <a:rPr lang="en-GB" sz="2400" dirty="0"/>
              <a:t> la </a:t>
            </a:r>
            <a:r>
              <a:rPr lang="en-GB" sz="2400" b="1" dirty="0"/>
              <a:t>firma</a:t>
            </a:r>
            <a:r>
              <a:rPr lang="en-GB" sz="2400" dirty="0"/>
              <a:t>:</a:t>
            </a:r>
          </a:p>
          <a:p>
            <a:pPr lvl="2">
              <a:spcBef>
                <a:spcPts val="1200"/>
              </a:spcBef>
              <a:buFont typeface="Arial" charset="0"/>
              <a:buChar char="•"/>
            </a:pPr>
            <a:r>
              <a:rPr lang="en-GB" sz="2000" dirty="0"/>
              <a:t> </a:t>
            </a:r>
            <a:r>
              <a:rPr lang="en-GB" sz="2000" dirty="0" smtClean="0"/>
              <a:t>Se </a:t>
            </a:r>
            <a:r>
              <a:rPr lang="en-GB" sz="2000" b="1" dirty="0" err="1"/>
              <a:t>desencripta</a:t>
            </a:r>
            <a:r>
              <a:rPr lang="en-GB" sz="2000" dirty="0"/>
              <a:t> el </a:t>
            </a:r>
            <a:r>
              <a:rPr lang="en-GB" sz="2000" b="1" dirty="0"/>
              <a:t>hash</a:t>
            </a:r>
            <a:r>
              <a:rPr lang="en-GB" sz="2000" dirty="0"/>
              <a:t> </a:t>
            </a:r>
            <a:r>
              <a:rPr lang="en-GB" sz="2000" b="1" dirty="0" err="1"/>
              <a:t>encriptado</a:t>
            </a:r>
            <a:r>
              <a:rPr lang="en-GB" sz="2000" dirty="0"/>
              <a:t>.</a:t>
            </a:r>
          </a:p>
          <a:p>
            <a:pPr lvl="2">
              <a:spcBef>
                <a:spcPts val="1200"/>
              </a:spcBef>
              <a:buFont typeface="Arial" charset="0"/>
              <a:buChar char="•"/>
            </a:pPr>
            <a:r>
              <a:rPr lang="en-GB" sz="2000" dirty="0"/>
              <a:t> </a:t>
            </a:r>
            <a:r>
              <a:rPr lang="en-GB" sz="2000" dirty="0" smtClean="0"/>
              <a:t>Se </a:t>
            </a:r>
            <a:r>
              <a:rPr lang="en-GB" sz="2000" b="1" dirty="0" err="1"/>
              <a:t>crea</a:t>
            </a:r>
            <a:r>
              <a:rPr lang="en-GB" sz="2000" dirty="0"/>
              <a:t> de </a:t>
            </a:r>
            <a:r>
              <a:rPr lang="en-GB" sz="2000" dirty="0" err="1"/>
              <a:t>nuevo</a:t>
            </a:r>
            <a:r>
              <a:rPr lang="en-GB" sz="2000" dirty="0"/>
              <a:t> el </a:t>
            </a:r>
            <a:r>
              <a:rPr lang="en-GB" sz="2000" b="1" dirty="0"/>
              <a:t>hash</a:t>
            </a:r>
            <a:r>
              <a:rPr lang="en-GB" sz="2000" dirty="0"/>
              <a:t> del </a:t>
            </a:r>
            <a:r>
              <a:rPr lang="en-GB" sz="2000" b="1" dirty="0" err="1"/>
              <a:t>mensaje</a:t>
            </a:r>
            <a:r>
              <a:rPr lang="en-GB" sz="2000" dirty="0"/>
              <a:t> </a:t>
            </a:r>
            <a:r>
              <a:rPr lang="en-GB" sz="2000" b="1" dirty="0"/>
              <a:t>original</a:t>
            </a:r>
            <a:r>
              <a:rPr lang="en-GB" sz="2000" dirty="0"/>
              <a:t>.</a:t>
            </a:r>
          </a:p>
          <a:p>
            <a:pPr lvl="2">
              <a:spcBef>
                <a:spcPts val="1200"/>
              </a:spcBef>
              <a:buFont typeface="Arial" charset="0"/>
              <a:buChar char="•"/>
            </a:pPr>
            <a:r>
              <a:rPr lang="en-GB" sz="2000" dirty="0"/>
              <a:t> </a:t>
            </a:r>
            <a:r>
              <a:rPr lang="en-GB" sz="2000" dirty="0" smtClean="0"/>
              <a:t>Se </a:t>
            </a:r>
            <a:r>
              <a:rPr lang="en-GB" sz="2000" b="1" dirty="0" err="1"/>
              <a:t>comprueba</a:t>
            </a:r>
            <a:r>
              <a:rPr lang="en-GB" sz="2000" dirty="0"/>
              <a:t> que </a:t>
            </a:r>
            <a:r>
              <a:rPr lang="en-GB" sz="2000" b="1" dirty="0" err="1"/>
              <a:t>los</a:t>
            </a:r>
            <a:r>
              <a:rPr lang="en-GB" sz="2000" dirty="0"/>
              <a:t> dos </a:t>
            </a:r>
            <a:r>
              <a:rPr lang="en-GB" sz="2000" b="1" dirty="0"/>
              <a:t>hash</a:t>
            </a:r>
            <a:r>
              <a:rPr lang="en-GB" sz="2000" dirty="0"/>
              <a:t> </a:t>
            </a:r>
            <a:r>
              <a:rPr lang="en-GB" sz="2000" b="1" dirty="0" err="1"/>
              <a:t>coinciden</a:t>
            </a:r>
            <a:r>
              <a:rPr lang="en-GB" sz="2000" dirty="0"/>
              <a:t>.</a:t>
            </a:r>
            <a:br>
              <a:rPr lang="en-GB" sz="2000" dirty="0"/>
            </a:br>
            <a:endParaRPr lang="en-GB" sz="2000" dirty="0"/>
          </a:p>
          <a:p>
            <a:pPr marL="914400" marR="0" lvl="0" indent="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/>
          </a:p>
          <a:p>
            <a:pPr marL="171450" marR="0" lvl="0" indent="-171450" algn="l" rtl="0">
              <a:lnSpc>
                <a:spcPct val="90000"/>
              </a:lnSpc>
              <a:spcBef>
                <a:spcPts val="1000"/>
              </a:spcBef>
              <a:buClr>
                <a:srgbClr val="3493DB"/>
              </a:buClr>
              <a:buSzPct val="100000"/>
              <a:buFont typeface="Noto Sans Symbols"/>
              <a:buNone/>
            </a:pPr>
            <a:endParaRPr sz="2000" b="0" i="0" u="none" strike="noStrike" cap="none" dirty="0">
              <a:solidFill>
                <a:srgbClr val="7F8C8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2971800" y="8484"/>
            <a:ext cx="6070500" cy="65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GB"/>
              <a:t>Autenticación: Firma digital</a:t>
            </a:r>
          </a:p>
        </p:txBody>
      </p:sp>
      <p:sp>
        <p:nvSpPr>
          <p:cNvPr id="273" name="Shape 273"/>
          <p:cNvSpPr txBox="1">
            <a:spLocks noGrp="1"/>
          </p:cNvSpPr>
          <p:nvPr>
            <p:ph type="ftr" idx="11"/>
          </p:nvPr>
        </p:nvSpPr>
        <p:spPr>
          <a:xfrm>
            <a:off x="8720825" y="6525025"/>
            <a:ext cx="321300" cy="287700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fld id="{00000000-1234-1234-1234-123412341234}" type="slidenum"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GB" sz="900" b="1" i="0" u="none" strike="noStrike" cap="none">
              <a:solidFill>
                <a:srgbClr val="95A5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title"/>
          </p:nvPr>
        </p:nvSpPr>
        <p:spPr>
          <a:xfrm>
            <a:off x="2971800" y="8484"/>
            <a:ext cx="6070500" cy="65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GB"/>
              <a:t>Autenticación: Firma digital</a:t>
            </a:r>
          </a:p>
        </p:txBody>
      </p:sp>
      <p:sp>
        <p:nvSpPr>
          <p:cNvPr id="279" name="Shape 279"/>
          <p:cNvSpPr txBox="1">
            <a:spLocks noGrp="1"/>
          </p:cNvSpPr>
          <p:nvPr>
            <p:ph type="ftr" idx="11"/>
          </p:nvPr>
        </p:nvSpPr>
        <p:spPr>
          <a:xfrm>
            <a:off x="8720825" y="6525025"/>
            <a:ext cx="321300" cy="287700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fld id="{00000000-1234-1234-1234-123412341234}" type="slidenum"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lang="en-GB" sz="900" b="1" i="0" u="none" strike="noStrike" cap="none">
              <a:solidFill>
                <a:srgbClr val="95A5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150" y="1128125"/>
            <a:ext cx="7997700" cy="460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32303" y="5884139"/>
            <a:ext cx="23006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7F8C8D"/>
                </a:solidFill>
                <a:latin typeface="Calibri" charset="0"/>
                <a:ea typeface="Calibri" charset="0"/>
                <a:cs typeface="Calibri" charset="0"/>
              </a:rPr>
              <a:t>Fuente: </a:t>
            </a:r>
            <a:r>
              <a:rPr lang="en-GB" dirty="0" err="1" smtClean="0">
                <a:latin typeface="Calibri" charset="0"/>
                <a:ea typeface="Calibri" charset="0"/>
                <a:cs typeface="Calibri" charset="0"/>
                <a:hlinkClick r:id="rId4"/>
              </a:rPr>
              <a:t>WikimediaCommons</a:t>
            </a:r>
            <a:endParaRPr lang="en-GB" dirty="0"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title"/>
          </p:nvPr>
        </p:nvSpPr>
        <p:spPr>
          <a:xfrm>
            <a:off x="2971800" y="8484"/>
            <a:ext cx="6070500" cy="65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n-GB" dirty="0"/>
          </a:p>
        </p:txBody>
      </p:sp>
      <p:sp>
        <p:nvSpPr>
          <p:cNvPr id="279" name="Shape 279"/>
          <p:cNvSpPr txBox="1">
            <a:spLocks noGrp="1"/>
          </p:cNvSpPr>
          <p:nvPr>
            <p:ph type="ftr" idx="11"/>
          </p:nvPr>
        </p:nvSpPr>
        <p:spPr>
          <a:xfrm>
            <a:off x="8720825" y="6525025"/>
            <a:ext cx="321300" cy="287700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fld id="{00000000-1234-1234-1234-123412341234}" type="slidenum"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en-GB" sz="900" b="1" i="0" u="none" strike="noStrike" cap="none">
              <a:solidFill>
                <a:srgbClr val="95A5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hape 271"/>
          <p:cNvSpPr txBox="1">
            <a:spLocks noGrp="1"/>
          </p:cNvSpPr>
          <p:nvPr>
            <p:ph type="body" idx="1"/>
          </p:nvPr>
        </p:nvSpPr>
        <p:spPr>
          <a:xfrm>
            <a:off x="1583119" y="2928901"/>
            <a:ext cx="5831670" cy="11542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914400" indent="0" algn="just">
              <a:spcBef>
                <a:spcPts val="1200"/>
              </a:spcBef>
              <a:buNone/>
            </a:pPr>
            <a:r>
              <a:rPr lang="es-ES" sz="6000" b="1" dirty="0" smtClean="0">
                <a:solidFill>
                  <a:schemeClr val="accent1">
                    <a:lumMod val="75000"/>
                  </a:schemeClr>
                </a:solidFill>
              </a:rPr>
              <a:t>¿Preguntas?</a:t>
            </a:r>
            <a:endParaRPr sz="60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171450" marR="0" lvl="0" indent="-171450" algn="l" rtl="0">
              <a:lnSpc>
                <a:spcPct val="90000"/>
              </a:lnSpc>
              <a:spcBef>
                <a:spcPts val="1000"/>
              </a:spcBef>
              <a:buClr>
                <a:srgbClr val="3493DB"/>
              </a:buClr>
              <a:buSzPct val="100000"/>
              <a:buFont typeface="Noto Sans Symbols"/>
              <a:buNone/>
            </a:pPr>
            <a:endParaRPr sz="2000" b="0" i="0" u="none" strike="noStrike" cap="none" dirty="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527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920150" y="8484"/>
            <a:ext cx="5122095" cy="6576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GB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Contacta con nosotros</a:t>
            </a:r>
          </a:p>
        </p:txBody>
      </p:sp>
      <p:sp>
        <p:nvSpPr>
          <p:cNvPr id="293" name="Shape 293"/>
          <p:cNvSpPr txBox="1">
            <a:spLocks noGrp="1"/>
          </p:cNvSpPr>
          <p:nvPr>
            <p:ph type="ftr" idx="11"/>
          </p:nvPr>
        </p:nvSpPr>
        <p:spPr>
          <a:xfrm>
            <a:off x="8720825" y="6517946"/>
            <a:ext cx="321418" cy="287687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fld id="{00000000-1234-1234-1234-123412341234}" type="slidenum"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en-GB" sz="900" b="1" i="0" u="none" strike="noStrike" cap="none">
              <a:solidFill>
                <a:srgbClr val="95A5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4" name="Shape 2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95325"/>
            <a:ext cx="9144000" cy="569642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Shape 295"/>
          <p:cNvSpPr txBox="1">
            <a:spLocks noGrp="1"/>
          </p:cNvSpPr>
          <p:nvPr>
            <p:ph type="body" idx="2"/>
          </p:nvPr>
        </p:nvSpPr>
        <p:spPr>
          <a:xfrm>
            <a:off x="1353119" y="1381254"/>
            <a:ext cx="4752974" cy="266563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93DB"/>
              </a:buClr>
              <a:buSzPct val="25000"/>
              <a:buFont typeface="Noto Sans Symbols"/>
              <a:buNone/>
            </a:pPr>
            <a:r>
              <a:rPr lang="en-GB" sz="2400" b="1" i="0" u="none" strike="noStrike" cap="none">
                <a:solidFill>
                  <a:srgbClr val="3493DB"/>
                </a:solidFill>
                <a:latin typeface="Calibri"/>
                <a:ea typeface="Calibri"/>
                <a:cs typeface="Calibri"/>
                <a:sym typeface="Calibri"/>
              </a:rPr>
              <a:t>Comunytek Consultores, S.L.</a:t>
            </a:r>
          </a:p>
          <a:p>
            <a:pPr marL="171450" marR="0" lvl="0" indent="-17145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25559"/>
              </a:buClr>
              <a:buSzPct val="25000"/>
              <a:buFont typeface="Noto Sans Symbols"/>
              <a:buNone/>
            </a:pPr>
            <a:r>
              <a:rPr lang="en-GB" sz="2000" b="0" i="0" u="none" strike="noStrike" cap="none">
                <a:solidFill>
                  <a:srgbClr val="525559"/>
                </a:solidFill>
                <a:latin typeface="Calibri"/>
                <a:ea typeface="Calibri"/>
                <a:cs typeface="Calibri"/>
                <a:sym typeface="Calibri"/>
              </a:rPr>
              <a:t>C/ Claudio Coello, 79, 1º</a:t>
            </a:r>
          </a:p>
          <a:p>
            <a:pPr marL="171450" marR="0" lvl="0" indent="-17145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25559"/>
              </a:buClr>
              <a:buSzPct val="25000"/>
              <a:buFont typeface="Noto Sans Symbols"/>
              <a:buNone/>
            </a:pPr>
            <a:r>
              <a:rPr lang="en-GB" sz="2000" b="0" i="0" u="none" strike="noStrike" cap="none">
                <a:solidFill>
                  <a:srgbClr val="525559"/>
                </a:solidFill>
                <a:latin typeface="Calibri"/>
                <a:ea typeface="Calibri"/>
                <a:cs typeface="Calibri"/>
                <a:sym typeface="Calibri"/>
              </a:rPr>
              <a:t>28001 Madrid</a:t>
            </a:r>
          </a:p>
          <a:p>
            <a:pPr marL="171450" marR="0" lvl="0" indent="-17145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25559"/>
              </a:buClr>
              <a:buSzPct val="25000"/>
              <a:buFont typeface="Noto Sans Symbols"/>
              <a:buNone/>
            </a:pPr>
            <a:r>
              <a:rPr lang="en-GB" sz="2000" b="0" i="0" u="none" strike="noStrike" cap="none">
                <a:solidFill>
                  <a:srgbClr val="525559"/>
                </a:solidFill>
                <a:latin typeface="Calibri"/>
                <a:ea typeface="Calibri"/>
                <a:cs typeface="Calibri"/>
                <a:sym typeface="Calibri"/>
              </a:rPr>
              <a:t>http://www.comunytek.com</a:t>
            </a:r>
          </a:p>
          <a:p>
            <a:pPr marL="171450" marR="0" lvl="0" indent="-17145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25559"/>
              </a:buClr>
              <a:buSzPct val="25000"/>
              <a:buFont typeface="Noto Sans Symbols"/>
              <a:buNone/>
            </a:pPr>
            <a:r>
              <a:rPr lang="en-GB" sz="2000" b="0" i="0" u="none" strike="noStrike" cap="none">
                <a:solidFill>
                  <a:srgbClr val="525559"/>
                </a:solidFill>
                <a:latin typeface="Calibri"/>
                <a:ea typeface="Calibri"/>
                <a:cs typeface="Calibri"/>
                <a:sym typeface="Calibri"/>
              </a:rPr>
              <a:t>E-mail: contacto@comunytek.com</a:t>
            </a:r>
          </a:p>
          <a:p>
            <a:pPr marL="171450" marR="0" lvl="0" indent="-171450" algn="ctr" rtl="0">
              <a:lnSpc>
                <a:spcPct val="90000"/>
              </a:lnSpc>
              <a:spcBef>
                <a:spcPts val="1000"/>
              </a:spcBef>
              <a:buClr>
                <a:srgbClr val="525559"/>
              </a:buClr>
              <a:buSzPct val="25000"/>
              <a:buFont typeface="Noto Sans Symbols"/>
              <a:buNone/>
            </a:pPr>
            <a:r>
              <a:rPr lang="en-GB" sz="2000" b="0" i="0" u="none" strike="noStrike" cap="none">
                <a:solidFill>
                  <a:srgbClr val="525559"/>
                </a:solidFill>
                <a:latin typeface="Calibri"/>
                <a:ea typeface="Calibri"/>
                <a:cs typeface="Calibri"/>
                <a:sym typeface="Calibri"/>
              </a:rPr>
              <a:t>Tel: +34 91 426 01 43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493775" y="1319349"/>
            <a:ext cx="7821550" cy="489571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82600" lvl="1" indent="-304800" algn="just">
              <a:spcBef>
                <a:spcPts val="1200"/>
              </a:spcBef>
              <a:buSzPct val="133333"/>
              <a:buFont typeface="Arial"/>
              <a:buChar char="•"/>
            </a:pPr>
            <a:r>
              <a:rPr lang="en-US" sz="2800" dirty="0"/>
              <a:t>L</a:t>
            </a:r>
            <a:r>
              <a:rPr lang="en-US" sz="2800" dirty="0" smtClean="0"/>
              <a:t>a </a:t>
            </a:r>
            <a:r>
              <a:rPr lang="en-US" sz="2800" b="1" dirty="0" err="1" smtClean="0"/>
              <a:t>información</a:t>
            </a:r>
            <a:r>
              <a:rPr lang="en-US" sz="2800" dirty="0" smtClean="0"/>
              <a:t> </a:t>
            </a:r>
            <a:r>
              <a:rPr lang="en-US" sz="2800" dirty="0" err="1" smtClean="0"/>
              <a:t>en</a:t>
            </a:r>
            <a:r>
              <a:rPr lang="en-US" sz="2800" dirty="0" smtClean="0"/>
              <a:t> </a:t>
            </a:r>
            <a:r>
              <a:rPr lang="en-US" sz="2800" b="1" dirty="0" smtClean="0"/>
              <a:t>Blockchain</a:t>
            </a:r>
            <a:r>
              <a:rPr lang="en-US" sz="2800" dirty="0" smtClean="0"/>
              <a:t> </a:t>
            </a:r>
            <a:r>
              <a:rPr lang="en-US" sz="2800" dirty="0"/>
              <a:t>se </a:t>
            </a:r>
            <a:r>
              <a:rPr lang="en-US" sz="2800" b="1" dirty="0" err="1"/>
              <a:t>transmite</a:t>
            </a:r>
            <a:r>
              <a:rPr lang="en-US" sz="2800" dirty="0"/>
              <a:t> y </a:t>
            </a:r>
            <a:r>
              <a:rPr lang="en-US" sz="2800" b="1" dirty="0" err="1"/>
              <a:t>guarda</a:t>
            </a:r>
            <a:r>
              <a:rPr lang="en-US" sz="2800" dirty="0"/>
              <a:t> de un </a:t>
            </a:r>
            <a:r>
              <a:rPr lang="en-US" sz="2800" dirty="0" err="1"/>
              <a:t>modo</a:t>
            </a:r>
            <a:r>
              <a:rPr lang="en-US" sz="2800" dirty="0"/>
              <a:t> </a:t>
            </a:r>
            <a:r>
              <a:rPr lang="en-US" sz="2800" dirty="0" err="1"/>
              <a:t>extremadamente</a:t>
            </a:r>
            <a:r>
              <a:rPr lang="en-US" sz="2800" dirty="0"/>
              <a:t> </a:t>
            </a:r>
            <a:r>
              <a:rPr lang="en-US" sz="2800" b="1" dirty="0" err="1" smtClean="0"/>
              <a:t>seguro</a:t>
            </a:r>
            <a:r>
              <a:rPr lang="en-US" sz="2800" dirty="0" smtClean="0"/>
              <a:t>.</a:t>
            </a:r>
          </a:p>
          <a:p>
            <a:pPr marL="482600" lvl="1" indent="-304800" algn="just">
              <a:spcBef>
                <a:spcPts val="1200"/>
              </a:spcBef>
              <a:buSzPct val="133333"/>
              <a:buFont typeface="Arial"/>
              <a:buChar char="•"/>
            </a:pPr>
            <a:r>
              <a:rPr lang="en-US" sz="2800" dirty="0" err="1" smtClean="0"/>
              <a:t>Respeta</a:t>
            </a:r>
            <a:r>
              <a:rPr lang="en-US" sz="2800" dirty="0" smtClean="0"/>
              <a:t> </a:t>
            </a:r>
            <a:r>
              <a:rPr lang="en-US" sz="2800" dirty="0"/>
              <a:t>la </a:t>
            </a:r>
            <a:r>
              <a:rPr lang="en-US" sz="2800" b="1" dirty="0" err="1"/>
              <a:t>identidad</a:t>
            </a:r>
            <a:r>
              <a:rPr lang="en-US" sz="2800" dirty="0"/>
              <a:t> y </a:t>
            </a:r>
            <a:r>
              <a:rPr lang="en-US" sz="2800" b="1" dirty="0" err="1"/>
              <a:t>privacidad</a:t>
            </a:r>
            <a:r>
              <a:rPr lang="en-US" sz="2800" dirty="0"/>
              <a:t>, gracias al </a:t>
            </a:r>
            <a:r>
              <a:rPr lang="en-US" sz="2800" dirty="0" err="1"/>
              <a:t>uso</a:t>
            </a:r>
            <a:r>
              <a:rPr lang="en-US" sz="2800" dirty="0"/>
              <a:t> de </a:t>
            </a:r>
            <a:r>
              <a:rPr lang="en-US" sz="2800" b="1" dirty="0"/>
              <a:t>claves</a:t>
            </a:r>
            <a:r>
              <a:rPr lang="en-US" sz="2800" dirty="0"/>
              <a:t> </a:t>
            </a:r>
            <a:r>
              <a:rPr lang="en-US" sz="2800" b="1" dirty="0" err="1"/>
              <a:t>criptográficas</a:t>
            </a:r>
            <a:r>
              <a:rPr lang="en-US" sz="2800" dirty="0"/>
              <a:t>. </a:t>
            </a:r>
            <a:endParaRPr lang="en-US" sz="2800" dirty="0" smtClean="0"/>
          </a:p>
          <a:p>
            <a:pPr marL="482600" lvl="1" indent="-304800" algn="just">
              <a:spcBef>
                <a:spcPts val="1200"/>
              </a:spcBef>
              <a:buSzPct val="133333"/>
              <a:buFont typeface="Arial"/>
              <a:buChar char="•"/>
            </a:pPr>
            <a:r>
              <a:rPr lang="en-US" sz="2800" dirty="0" smtClean="0"/>
              <a:t>La </a:t>
            </a:r>
            <a:r>
              <a:rPr lang="en-US" sz="2800" b="1" dirty="0" err="1" smtClean="0"/>
              <a:t>información</a:t>
            </a:r>
            <a:r>
              <a:rPr lang="en-US" sz="2800" dirty="0" smtClean="0"/>
              <a:t> </a:t>
            </a:r>
            <a:r>
              <a:rPr lang="en-US" sz="2800" b="1" dirty="0" smtClean="0"/>
              <a:t>no</a:t>
            </a:r>
            <a:r>
              <a:rPr lang="en-US" sz="2800" dirty="0" smtClean="0"/>
              <a:t> </a:t>
            </a:r>
            <a:r>
              <a:rPr lang="en-US" sz="2800" dirty="0" err="1" smtClean="0"/>
              <a:t>puede</a:t>
            </a:r>
            <a:r>
              <a:rPr lang="en-US" sz="2800" dirty="0" smtClean="0"/>
              <a:t> </a:t>
            </a:r>
            <a:r>
              <a:rPr lang="en-US" sz="2800" dirty="0" err="1" smtClean="0"/>
              <a:t>ser</a:t>
            </a:r>
            <a:r>
              <a:rPr lang="en-US" sz="2800" dirty="0" smtClean="0"/>
              <a:t> </a:t>
            </a:r>
            <a:r>
              <a:rPr lang="en-US" sz="2800" b="1" dirty="0" err="1" smtClean="0"/>
              <a:t>alterada</a:t>
            </a:r>
            <a:r>
              <a:rPr lang="en-US" sz="2800" b="1" dirty="0" smtClean="0"/>
              <a:t> </a:t>
            </a:r>
          </a:p>
          <a:p>
            <a:pPr marL="825500" lvl="2" indent="-304800" algn="just">
              <a:spcBef>
                <a:spcPts val="1200"/>
              </a:spcBef>
              <a:buSzPct val="133333"/>
              <a:buFont typeface="Arial"/>
              <a:buChar char="•"/>
            </a:pPr>
            <a:r>
              <a:rPr lang="en-US" sz="2600" b="1" dirty="0"/>
              <a:t>N</a:t>
            </a:r>
            <a:r>
              <a:rPr lang="en-US" sz="2600" b="1" dirty="0" smtClean="0"/>
              <a:t>o</a:t>
            </a:r>
            <a:r>
              <a:rPr lang="en-US" sz="2600" dirty="0" smtClean="0"/>
              <a:t> se </a:t>
            </a:r>
            <a:r>
              <a:rPr lang="en-US" sz="2600" dirty="0" err="1" smtClean="0"/>
              <a:t>puede</a:t>
            </a:r>
            <a:r>
              <a:rPr lang="en-US" sz="2600" dirty="0" smtClean="0"/>
              <a:t> </a:t>
            </a:r>
            <a:r>
              <a:rPr lang="en-US" sz="2600" b="1" dirty="0" err="1" smtClean="0"/>
              <a:t>deshacer</a:t>
            </a:r>
            <a:r>
              <a:rPr lang="en-US" sz="2600" dirty="0" smtClean="0"/>
              <a:t> </a:t>
            </a:r>
            <a:r>
              <a:rPr lang="en-US" sz="2600" b="1" dirty="0"/>
              <a:t>o</a:t>
            </a:r>
            <a:r>
              <a:rPr lang="en-US" sz="2600" dirty="0"/>
              <a:t> </a:t>
            </a:r>
            <a:r>
              <a:rPr lang="en-US" sz="2600" b="1" dirty="0" err="1"/>
              <a:t>reescribir</a:t>
            </a:r>
            <a:r>
              <a:rPr lang="en-US" sz="2600" dirty="0"/>
              <a:t> </a:t>
            </a:r>
            <a:r>
              <a:rPr lang="en-US" sz="2600" dirty="0" err="1" smtClean="0"/>
              <a:t>información</a:t>
            </a:r>
            <a:r>
              <a:rPr lang="en-US" sz="2600" dirty="0" smtClean="0"/>
              <a:t> </a:t>
            </a:r>
            <a:r>
              <a:rPr lang="en-US" sz="2600" dirty="0" err="1" smtClean="0"/>
              <a:t>ya</a:t>
            </a:r>
            <a:r>
              <a:rPr lang="en-US" sz="2600" dirty="0" smtClean="0"/>
              <a:t> </a:t>
            </a:r>
            <a:r>
              <a:rPr lang="en-US" sz="2600" dirty="0" err="1" smtClean="0"/>
              <a:t>registrada</a:t>
            </a:r>
            <a:r>
              <a:rPr lang="en-US" sz="2600" dirty="0" smtClean="0"/>
              <a:t>.</a:t>
            </a:r>
          </a:p>
          <a:p>
            <a:pPr marL="825500" lvl="2" indent="-304800" algn="just">
              <a:spcBef>
                <a:spcPts val="1200"/>
              </a:spcBef>
              <a:buSzPct val="133333"/>
              <a:buFont typeface="Arial"/>
              <a:buChar char="•"/>
            </a:pPr>
            <a:r>
              <a:rPr lang="en-US" sz="2600" dirty="0" err="1" smtClean="0"/>
              <a:t>Cada</a:t>
            </a:r>
            <a:r>
              <a:rPr lang="en-US" sz="2600" dirty="0" smtClean="0"/>
              <a:t> </a:t>
            </a:r>
            <a:r>
              <a:rPr lang="en-US" sz="2600" b="1" dirty="0" err="1" smtClean="0"/>
              <a:t>cambio</a:t>
            </a:r>
            <a:r>
              <a:rPr lang="en-US" sz="2600" dirty="0" smtClean="0"/>
              <a:t> </a:t>
            </a:r>
            <a:r>
              <a:rPr lang="en-US" sz="2600" b="1" dirty="0" err="1" smtClean="0"/>
              <a:t>implica</a:t>
            </a:r>
            <a:r>
              <a:rPr lang="en-US" sz="2600" dirty="0" smtClean="0"/>
              <a:t> registrar </a:t>
            </a:r>
            <a:r>
              <a:rPr lang="en-US" sz="2600" b="1" dirty="0" err="1" smtClean="0"/>
              <a:t>nueva</a:t>
            </a:r>
            <a:r>
              <a:rPr lang="en-US" sz="2600" dirty="0" smtClean="0"/>
              <a:t> </a:t>
            </a:r>
            <a:r>
              <a:rPr lang="en-US" sz="2600" b="1" dirty="0" err="1" smtClean="0"/>
              <a:t>información</a:t>
            </a:r>
            <a:r>
              <a:rPr lang="en-US" sz="2600" dirty="0" smtClean="0"/>
              <a:t>.</a:t>
            </a:r>
          </a:p>
          <a:p>
            <a:pPr marL="482600" lvl="1" indent="-304800" algn="just">
              <a:spcBef>
                <a:spcPts val="1200"/>
              </a:spcBef>
              <a:buSzPct val="133333"/>
              <a:buFont typeface="Arial"/>
              <a:buChar char="•"/>
            </a:pPr>
            <a:r>
              <a:rPr lang="en-US" sz="2800" dirty="0" err="1" smtClean="0"/>
              <a:t>Todos</a:t>
            </a:r>
            <a:r>
              <a:rPr lang="en-US" sz="2800" dirty="0" smtClean="0"/>
              <a:t> </a:t>
            </a:r>
            <a:r>
              <a:rPr lang="en-US" sz="2800" dirty="0" err="1" smtClean="0"/>
              <a:t>los</a:t>
            </a:r>
            <a:r>
              <a:rPr lang="en-US" sz="2800" dirty="0" smtClean="0"/>
              <a:t> </a:t>
            </a:r>
            <a:r>
              <a:rPr lang="en-US" sz="2800" b="1" dirty="0" err="1" smtClean="0"/>
              <a:t>datos</a:t>
            </a:r>
            <a:r>
              <a:rPr lang="en-US" sz="2800" b="1" dirty="0" smtClean="0"/>
              <a:t> </a:t>
            </a:r>
            <a:r>
              <a:rPr lang="en-US" sz="2800" dirty="0" err="1" smtClean="0"/>
              <a:t>registrados</a:t>
            </a:r>
            <a:r>
              <a:rPr lang="en-US" sz="2800" dirty="0" smtClean="0"/>
              <a:t> </a:t>
            </a:r>
            <a:r>
              <a:rPr lang="en-US" sz="2800" b="1" dirty="0" smtClean="0"/>
              <a:t>son</a:t>
            </a:r>
            <a:r>
              <a:rPr lang="en-US" sz="2800" dirty="0" smtClean="0"/>
              <a:t> </a:t>
            </a:r>
            <a:r>
              <a:rPr lang="en-US" sz="2800" b="1" dirty="0" err="1" smtClean="0"/>
              <a:t>públicos</a:t>
            </a:r>
            <a:r>
              <a:rPr lang="en-US" sz="2800" dirty="0" smtClean="0"/>
              <a:t> y </a:t>
            </a:r>
            <a:r>
              <a:rPr lang="en-US" sz="2800" b="1" dirty="0" err="1" smtClean="0"/>
              <a:t>visibles</a:t>
            </a:r>
            <a:r>
              <a:rPr lang="en-US" sz="2800" dirty="0" smtClean="0"/>
              <a:t> para </a:t>
            </a:r>
            <a:r>
              <a:rPr lang="en-US" sz="2800" dirty="0" err="1" smtClean="0"/>
              <a:t>cualquiera</a:t>
            </a:r>
            <a:r>
              <a:rPr lang="en-US" sz="2800" dirty="0" smtClean="0"/>
              <a:t> que </a:t>
            </a:r>
            <a:r>
              <a:rPr lang="en-US" sz="2800" dirty="0" err="1" smtClean="0"/>
              <a:t>participe</a:t>
            </a:r>
            <a:r>
              <a:rPr lang="en-US" sz="2800" dirty="0" smtClean="0"/>
              <a:t> </a:t>
            </a:r>
            <a:r>
              <a:rPr lang="en-US" sz="2800" dirty="0" err="1" smtClean="0"/>
              <a:t>en</a:t>
            </a:r>
            <a:r>
              <a:rPr lang="en-US" sz="2800" dirty="0" smtClean="0"/>
              <a:t> la red.</a:t>
            </a:r>
            <a:endParaRPr sz="2800" b="0" i="0" u="none" strike="noStrike" cap="none" dirty="0">
              <a:solidFill>
                <a:srgbClr val="7F8C8D"/>
              </a:solidFill>
              <a:sym typeface="Calibri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2971800" y="8484"/>
            <a:ext cx="6070444" cy="6576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GB" sz="2400" dirty="0" err="1" smtClean="0"/>
              <a:t>Almacenamiento</a:t>
            </a:r>
            <a:r>
              <a:rPr lang="en-GB" sz="2400" dirty="0" smtClean="0"/>
              <a:t> </a:t>
            </a:r>
            <a:r>
              <a:rPr lang="en-GB" sz="2400" dirty="0" err="1" smtClean="0"/>
              <a:t>seguro</a:t>
            </a:r>
            <a:r>
              <a:rPr lang="en-GB" sz="2400" dirty="0" smtClean="0"/>
              <a:t> e “</a:t>
            </a:r>
            <a:r>
              <a:rPr lang="en-GB" sz="2400" dirty="0" err="1" smtClean="0"/>
              <a:t>inmutable</a:t>
            </a:r>
            <a:r>
              <a:rPr lang="en-GB" sz="2400" dirty="0" smtClean="0"/>
              <a:t>”</a:t>
            </a:r>
            <a:endParaRPr lang="en-GB" sz="2400" dirty="0"/>
          </a:p>
        </p:txBody>
      </p:sp>
      <p:sp>
        <p:nvSpPr>
          <p:cNvPr id="122" name="Shape 122"/>
          <p:cNvSpPr txBox="1">
            <a:spLocks noGrp="1"/>
          </p:cNvSpPr>
          <p:nvPr>
            <p:ph type="ftr" idx="11"/>
          </p:nvPr>
        </p:nvSpPr>
        <p:spPr>
          <a:xfrm>
            <a:off x="8720825" y="6525025"/>
            <a:ext cx="321418" cy="287687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fld id="{00000000-1234-1234-1234-123412341234}" type="slidenum"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GB" sz="900" b="1" i="0" u="none" strike="noStrike" cap="none">
              <a:solidFill>
                <a:srgbClr val="95A5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6475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2971800" y="8484"/>
            <a:ext cx="6070444" cy="6576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GB" sz="2400" dirty="0" smtClean="0"/>
              <a:t>Blockchain </a:t>
            </a:r>
            <a:r>
              <a:rPr lang="en-GB" sz="2400" dirty="0" err="1" smtClean="0"/>
              <a:t>distribuido</a:t>
            </a:r>
            <a:endParaRPr lang="en-GB" sz="2400" dirty="0"/>
          </a:p>
        </p:txBody>
      </p:sp>
      <p:sp>
        <p:nvSpPr>
          <p:cNvPr id="122" name="Shape 122"/>
          <p:cNvSpPr txBox="1">
            <a:spLocks noGrp="1"/>
          </p:cNvSpPr>
          <p:nvPr>
            <p:ph type="ftr" idx="11"/>
          </p:nvPr>
        </p:nvSpPr>
        <p:spPr>
          <a:xfrm>
            <a:off x="8720825" y="6525025"/>
            <a:ext cx="321418" cy="287687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fld id="{00000000-1234-1234-1234-123412341234}" type="slidenum"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GB" sz="900" b="1" i="0" u="none" strike="noStrike" cap="none">
              <a:solidFill>
                <a:srgbClr val="95A5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Shape 131" descr="AAEAAQAAAAAAAATeAAAAJDI1ZjFmMWRmLThkNjItNDMwNS05YTFlLTQ5NWU0MjAyOTYxNQ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950" y="1319349"/>
            <a:ext cx="7586262" cy="43511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20031" y="6029325"/>
            <a:ext cx="25715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7F8C8D"/>
                </a:solidFill>
                <a:latin typeface="Calibri" charset="0"/>
                <a:ea typeface="Calibri" charset="0"/>
                <a:cs typeface="Calibri" charset="0"/>
              </a:rPr>
              <a:t>Fuente: </a:t>
            </a:r>
            <a:r>
              <a:rPr lang="en-GB" dirty="0">
                <a:latin typeface="Calibri" charset="0"/>
                <a:ea typeface="Calibri" charset="0"/>
                <a:cs typeface="Calibri" charset="0"/>
                <a:hlinkClick r:id="rId4"/>
              </a:rPr>
              <a:t>George Samuel </a:t>
            </a:r>
            <a:r>
              <a:rPr lang="en-GB" dirty="0" err="1">
                <a:latin typeface="Calibri" charset="0"/>
                <a:ea typeface="Calibri" charset="0"/>
                <a:cs typeface="Calibri" charset="0"/>
                <a:hlinkClick r:id="rId4"/>
              </a:rPr>
              <a:t>Samman</a:t>
            </a:r>
            <a:endParaRPr lang="en-GB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75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493775" y="1319349"/>
            <a:ext cx="7821550" cy="489571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82600" lvl="1" indent="-304800" algn="just">
              <a:spcBef>
                <a:spcPts val="1200"/>
              </a:spcBef>
              <a:buSzPct val="133333"/>
              <a:buFont typeface="Arial"/>
              <a:buChar char="•"/>
            </a:pPr>
            <a:r>
              <a:rPr lang="en-US" sz="2800" b="1" dirty="0"/>
              <a:t>No</a:t>
            </a:r>
            <a:r>
              <a:rPr lang="en-US" sz="2800" dirty="0"/>
              <a:t> </a:t>
            </a:r>
            <a:r>
              <a:rPr lang="en-US" sz="2800" dirty="0" err="1"/>
              <a:t>existe</a:t>
            </a:r>
            <a:r>
              <a:rPr lang="en-US" sz="2800" dirty="0"/>
              <a:t> un </a:t>
            </a:r>
            <a:r>
              <a:rPr lang="en-US" sz="2800" b="1" dirty="0" err="1"/>
              <a:t>servidor</a:t>
            </a:r>
            <a:r>
              <a:rPr lang="en-US" sz="2800" dirty="0"/>
              <a:t> o </a:t>
            </a:r>
            <a:r>
              <a:rPr lang="en-US" sz="2800" b="1" dirty="0" err="1"/>
              <a:t>autoridad</a:t>
            </a:r>
            <a:r>
              <a:rPr lang="en-US" sz="2800" dirty="0"/>
              <a:t> </a:t>
            </a:r>
            <a:r>
              <a:rPr lang="en-US" sz="2800" b="1" dirty="0"/>
              <a:t>central</a:t>
            </a:r>
            <a:r>
              <a:rPr lang="en-US" sz="2800" dirty="0"/>
              <a:t>.</a:t>
            </a:r>
          </a:p>
          <a:p>
            <a:pPr marL="482600" lvl="1" indent="-304800" algn="just">
              <a:spcBef>
                <a:spcPts val="1200"/>
              </a:spcBef>
              <a:buSzPct val="133333"/>
              <a:buFont typeface="Arial"/>
              <a:buChar char="•"/>
            </a:pPr>
            <a:r>
              <a:rPr lang="en-US" sz="2800" b="1" dirty="0" err="1"/>
              <a:t>Confianza</a:t>
            </a:r>
            <a:r>
              <a:rPr lang="en-US" sz="2800" dirty="0"/>
              <a:t> “</a:t>
            </a:r>
            <a:r>
              <a:rPr lang="en-US" sz="2800" b="1" dirty="0"/>
              <a:t>sin</a:t>
            </a:r>
            <a:r>
              <a:rPr lang="en-US" sz="2800" dirty="0"/>
              <a:t> </a:t>
            </a:r>
            <a:r>
              <a:rPr lang="en-US" sz="2800" b="1" dirty="0" err="1"/>
              <a:t>intermediarios</a:t>
            </a:r>
            <a:r>
              <a:rPr lang="en-US" sz="2800" dirty="0"/>
              <a:t>” </a:t>
            </a:r>
            <a:r>
              <a:rPr lang="en-US" sz="2800" dirty="0" err="1"/>
              <a:t>mediante</a:t>
            </a:r>
            <a:r>
              <a:rPr lang="en-US" sz="2800" dirty="0"/>
              <a:t> </a:t>
            </a:r>
            <a:r>
              <a:rPr lang="en-US" sz="2800" dirty="0" err="1"/>
              <a:t>mecanismos</a:t>
            </a:r>
            <a:r>
              <a:rPr lang="en-US" sz="2800" dirty="0"/>
              <a:t> de </a:t>
            </a:r>
            <a:r>
              <a:rPr lang="en-US" sz="2800" b="1" dirty="0" err="1"/>
              <a:t>consenso</a:t>
            </a:r>
            <a:r>
              <a:rPr lang="en-US" sz="2800" dirty="0"/>
              <a:t>.</a:t>
            </a:r>
          </a:p>
          <a:p>
            <a:pPr marL="482600" lvl="1" indent="-304800" algn="just">
              <a:spcBef>
                <a:spcPts val="1200"/>
              </a:spcBef>
              <a:buSzPct val="133333"/>
              <a:buFont typeface="Arial"/>
              <a:buChar char="•"/>
            </a:pPr>
            <a:r>
              <a:rPr lang="en-US" sz="2800" b="1" dirty="0"/>
              <a:t>Sin</a:t>
            </a:r>
            <a:r>
              <a:rPr lang="en-US" sz="2800" dirty="0"/>
              <a:t> </a:t>
            </a:r>
            <a:r>
              <a:rPr lang="en-US" sz="2800" dirty="0" err="1"/>
              <a:t>posibilidad</a:t>
            </a:r>
            <a:r>
              <a:rPr lang="en-US" sz="2800" dirty="0"/>
              <a:t> de </a:t>
            </a:r>
            <a:r>
              <a:rPr lang="en-US" sz="2800" b="1" dirty="0" err="1"/>
              <a:t>fraude</a:t>
            </a:r>
            <a:r>
              <a:rPr lang="en-US" sz="2800" dirty="0"/>
              <a:t> o </a:t>
            </a:r>
            <a:r>
              <a:rPr lang="en-US" sz="2800" b="1" dirty="0" err="1"/>
              <a:t>doble</a:t>
            </a:r>
            <a:r>
              <a:rPr lang="en-US" sz="2800" dirty="0"/>
              <a:t> </a:t>
            </a:r>
            <a:r>
              <a:rPr lang="en-US" sz="2800" b="1" dirty="0" err="1"/>
              <a:t>gasto</a:t>
            </a:r>
            <a:r>
              <a:rPr lang="en-US" sz="2800" dirty="0"/>
              <a:t>.</a:t>
            </a:r>
          </a:p>
          <a:p>
            <a:pPr marL="482600" lvl="1" indent="-304800" algn="just">
              <a:spcBef>
                <a:spcPts val="1200"/>
              </a:spcBef>
              <a:buSzPct val="133333"/>
              <a:buFont typeface="Arial"/>
              <a:buChar char="•"/>
            </a:pPr>
            <a:r>
              <a:rPr lang="en-US" sz="2800" dirty="0" err="1"/>
              <a:t>Todos</a:t>
            </a:r>
            <a:r>
              <a:rPr lang="en-US" sz="2800" dirty="0"/>
              <a:t> </a:t>
            </a:r>
            <a:r>
              <a:rPr lang="en-US" sz="2800" dirty="0" err="1"/>
              <a:t>los</a:t>
            </a:r>
            <a:r>
              <a:rPr lang="en-US" sz="2800" dirty="0"/>
              <a:t> </a:t>
            </a:r>
            <a:r>
              <a:rPr lang="en-US" sz="2800" b="1" dirty="0" err="1"/>
              <a:t>nodos</a:t>
            </a:r>
            <a:r>
              <a:rPr lang="en-US" sz="2800" dirty="0"/>
              <a:t> </a:t>
            </a:r>
            <a:r>
              <a:rPr lang="en-US" sz="2800" dirty="0" err="1"/>
              <a:t>tienen</a:t>
            </a:r>
            <a:r>
              <a:rPr lang="en-US" sz="2800" dirty="0"/>
              <a:t> </a:t>
            </a:r>
            <a:r>
              <a:rPr lang="en-US" sz="2800" dirty="0" err="1"/>
              <a:t>una</a:t>
            </a:r>
            <a:r>
              <a:rPr lang="en-US" sz="2800" dirty="0"/>
              <a:t> </a:t>
            </a:r>
            <a:r>
              <a:rPr lang="en-US" sz="2800" b="1" dirty="0" err="1"/>
              <a:t>réplica</a:t>
            </a:r>
            <a:r>
              <a:rPr lang="en-US" sz="2800" dirty="0"/>
              <a:t> del </a:t>
            </a:r>
            <a:r>
              <a:rPr lang="en-US" sz="2800" b="1" dirty="0" err="1"/>
              <a:t>último</a:t>
            </a:r>
            <a:r>
              <a:rPr lang="en-US" sz="2800" dirty="0"/>
              <a:t> </a:t>
            </a:r>
            <a:r>
              <a:rPr lang="en-US" sz="2800" b="1" dirty="0" err="1"/>
              <a:t>estado</a:t>
            </a:r>
            <a:r>
              <a:rPr lang="en-US" sz="2800" dirty="0"/>
              <a:t>.</a:t>
            </a:r>
          </a:p>
          <a:p>
            <a:pPr marL="482600" lvl="1" indent="-304800" algn="just">
              <a:spcBef>
                <a:spcPts val="1200"/>
              </a:spcBef>
              <a:buSzPct val="133333"/>
              <a:buFont typeface="Arial"/>
              <a:buChar char="•"/>
            </a:pPr>
            <a:r>
              <a:rPr lang="en-US" sz="2800" dirty="0" err="1"/>
              <a:t>Todos</a:t>
            </a:r>
            <a:r>
              <a:rPr lang="en-US" sz="2800" dirty="0"/>
              <a:t> lo </a:t>
            </a:r>
            <a:r>
              <a:rPr lang="en-US" sz="2800" b="1" dirty="0" err="1"/>
              <a:t>nodos</a:t>
            </a:r>
            <a:r>
              <a:rPr lang="en-US" sz="2800" dirty="0"/>
              <a:t> </a:t>
            </a:r>
            <a:r>
              <a:rPr lang="en-US" sz="2800" b="1" dirty="0" err="1"/>
              <a:t>pueden</a:t>
            </a:r>
            <a:r>
              <a:rPr lang="en-US" sz="2800" dirty="0"/>
              <a:t> </a:t>
            </a:r>
            <a:r>
              <a:rPr lang="en-US" sz="2800" b="1" dirty="0" err="1"/>
              <a:t>verificar</a:t>
            </a:r>
            <a:r>
              <a:rPr lang="en-US" sz="2800" dirty="0"/>
              <a:t> la </a:t>
            </a:r>
            <a:r>
              <a:rPr lang="en-US" sz="2800" b="1" dirty="0" err="1"/>
              <a:t>información</a:t>
            </a:r>
            <a:r>
              <a:rPr lang="en-US" sz="2800" dirty="0"/>
              <a:t> </a:t>
            </a:r>
            <a:r>
              <a:rPr lang="en-US" sz="2800" dirty="0" err="1"/>
              <a:t>almacenada</a:t>
            </a:r>
            <a:r>
              <a:rPr lang="en-US" sz="2800" dirty="0"/>
              <a:t>.</a:t>
            </a:r>
            <a:endParaRPr sz="2800" dirty="0"/>
          </a:p>
        </p:txBody>
      </p:sp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2971800" y="8484"/>
            <a:ext cx="6070444" cy="6576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GB" sz="2400" dirty="0" err="1" smtClean="0"/>
              <a:t>Descentalizado</a:t>
            </a:r>
            <a:r>
              <a:rPr lang="en-GB" sz="2400" dirty="0" smtClean="0"/>
              <a:t> - Resistencia a </a:t>
            </a:r>
            <a:r>
              <a:rPr lang="en-GB" sz="2400" dirty="0" err="1" smtClean="0"/>
              <a:t>ataques</a:t>
            </a:r>
            <a:endParaRPr lang="en-GB" sz="2400" dirty="0"/>
          </a:p>
        </p:txBody>
      </p:sp>
      <p:sp>
        <p:nvSpPr>
          <p:cNvPr id="122" name="Shape 122"/>
          <p:cNvSpPr txBox="1">
            <a:spLocks noGrp="1"/>
          </p:cNvSpPr>
          <p:nvPr>
            <p:ph type="ftr" idx="11"/>
          </p:nvPr>
        </p:nvSpPr>
        <p:spPr>
          <a:xfrm>
            <a:off x="8720825" y="6525025"/>
            <a:ext cx="321418" cy="287687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fld id="{00000000-1234-1234-1234-123412341234}" type="slidenum"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GB" sz="900" b="1" i="0" u="none" strike="noStrike" cap="none">
              <a:solidFill>
                <a:srgbClr val="95A5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1085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493775" y="1319349"/>
            <a:ext cx="7821550" cy="489571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82600" lvl="1" indent="-304800" algn="just">
              <a:spcBef>
                <a:spcPts val="1200"/>
              </a:spcBef>
              <a:buSzPct val="133333"/>
              <a:buFont typeface="Arial"/>
              <a:buChar char="•"/>
            </a:pPr>
            <a:r>
              <a:rPr lang="en-US" sz="2800" dirty="0" smtClean="0"/>
              <a:t>Los </a:t>
            </a:r>
            <a:r>
              <a:rPr lang="en-US" sz="2800" b="1" dirty="0" err="1" smtClean="0"/>
              <a:t>datos</a:t>
            </a:r>
            <a:r>
              <a:rPr lang="en-US" sz="2800" dirty="0" smtClean="0"/>
              <a:t> se </a:t>
            </a:r>
            <a:r>
              <a:rPr lang="en-US" sz="2800" b="1" dirty="0" err="1" smtClean="0"/>
              <a:t>almacenan</a:t>
            </a:r>
            <a:r>
              <a:rPr lang="en-US" sz="2800" dirty="0" smtClean="0"/>
              <a:t> </a:t>
            </a:r>
            <a:r>
              <a:rPr lang="en-US" sz="2800" dirty="0" err="1" smtClean="0"/>
              <a:t>en</a:t>
            </a:r>
            <a:r>
              <a:rPr lang="en-US" sz="2800" dirty="0" smtClean="0"/>
              <a:t> </a:t>
            </a:r>
            <a:r>
              <a:rPr lang="en-US" sz="2800" b="1" dirty="0" err="1" smtClean="0"/>
              <a:t>bloques</a:t>
            </a:r>
            <a:r>
              <a:rPr lang="en-US" sz="2800" dirty="0" smtClean="0"/>
              <a:t>.</a:t>
            </a:r>
          </a:p>
          <a:p>
            <a:pPr marL="482600" lvl="1" indent="-304800" algn="just">
              <a:spcBef>
                <a:spcPts val="1200"/>
              </a:spcBef>
              <a:buSzPct val="133333"/>
              <a:buFont typeface="Arial"/>
              <a:buChar char="•"/>
            </a:pPr>
            <a:r>
              <a:rPr lang="en-US" sz="2800" dirty="0" err="1" smtClean="0"/>
              <a:t>Cada</a:t>
            </a:r>
            <a:r>
              <a:rPr lang="en-US" sz="2800" dirty="0" smtClean="0"/>
              <a:t> </a:t>
            </a:r>
            <a:r>
              <a:rPr lang="en-US" sz="2800" b="1" dirty="0" err="1" smtClean="0"/>
              <a:t>bloque</a:t>
            </a:r>
            <a:r>
              <a:rPr lang="en-US" sz="2800" dirty="0" smtClean="0"/>
              <a:t> </a:t>
            </a:r>
            <a:r>
              <a:rPr lang="en-US" sz="2800" dirty="0" err="1" smtClean="0"/>
              <a:t>contiene</a:t>
            </a:r>
            <a:r>
              <a:rPr lang="en-US" sz="2800" dirty="0" smtClean="0"/>
              <a:t> </a:t>
            </a:r>
            <a:r>
              <a:rPr lang="en-US" sz="2800" b="1" dirty="0" err="1" smtClean="0"/>
              <a:t>múltiples</a:t>
            </a:r>
            <a:r>
              <a:rPr lang="en-US" sz="2800" dirty="0" smtClean="0"/>
              <a:t> </a:t>
            </a:r>
            <a:r>
              <a:rPr lang="en-US" sz="2800" b="1" dirty="0" err="1" smtClean="0"/>
              <a:t>transacciones</a:t>
            </a:r>
            <a:r>
              <a:rPr lang="en-US" sz="2800" dirty="0" smtClean="0"/>
              <a:t>.</a:t>
            </a:r>
          </a:p>
          <a:p>
            <a:pPr marL="482600" lvl="1" indent="-304800" algn="just">
              <a:spcBef>
                <a:spcPts val="1200"/>
              </a:spcBef>
              <a:buSzPct val="133333"/>
              <a:buFont typeface="Arial"/>
              <a:buChar char="•"/>
            </a:pPr>
            <a:r>
              <a:rPr lang="en-US" sz="2800" b="0" i="0" u="none" strike="noStrike" cap="none" dirty="0" err="1" smtClean="0">
                <a:solidFill>
                  <a:srgbClr val="7F8C8D"/>
                </a:solidFill>
                <a:sym typeface="Calibri"/>
              </a:rPr>
              <a:t>Cada</a:t>
            </a:r>
            <a:r>
              <a:rPr lang="en-US" sz="2800" b="0" i="0" u="none" strike="noStrike" cap="none" dirty="0" smtClean="0">
                <a:solidFill>
                  <a:srgbClr val="7F8C8D"/>
                </a:solidFill>
                <a:sym typeface="Calibri"/>
              </a:rPr>
              <a:t> </a:t>
            </a:r>
            <a:r>
              <a:rPr lang="en-US" sz="2800" b="1" i="0" u="none" strike="noStrike" cap="none" dirty="0" err="1" smtClean="0">
                <a:solidFill>
                  <a:srgbClr val="7F8C8D"/>
                </a:solidFill>
                <a:sym typeface="Calibri"/>
              </a:rPr>
              <a:t>bloque</a:t>
            </a:r>
            <a:r>
              <a:rPr lang="en-US" sz="2800" b="0" i="0" u="none" strike="noStrike" cap="none" dirty="0" smtClean="0">
                <a:solidFill>
                  <a:srgbClr val="7F8C8D"/>
                </a:solidFill>
                <a:sym typeface="Calibri"/>
              </a:rPr>
              <a:t> </a:t>
            </a:r>
            <a:r>
              <a:rPr lang="en-US" sz="2800" b="0" i="0" u="none" strike="noStrike" cap="none" dirty="0" err="1" smtClean="0">
                <a:solidFill>
                  <a:srgbClr val="7F8C8D"/>
                </a:solidFill>
                <a:sym typeface="Calibri"/>
              </a:rPr>
              <a:t>está</a:t>
            </a:r>
            <a:r>
              <a:rPr lang="en-US" sz="2800" b="0" i="0" u="none" strike="noStrike" cap="none" dirty="0" smtClean="0">
                <a:solidFill>
                  <a:srgbClr val="7F8C8D"/>
                </a:solidFill>
                <a:sym typeface="Calibri"/>
              </a:rPr>
              <a:t> </a:t>
            </a:r>
            <a:r>
              <a:rPr lang="en-US" sz="2800" b="1" i="0" u="none" strike="noStrike" cap="none" dirty="0" err="1" smtClean="0">
                <a:solidFill>
                  <a:srgbClr val="7F8C8D"/>
                </a:solidFill>
                <a:sym typeface="Calibri"/>
              </a:rPr>
              <a:t>ligado</a:t>
            </a:r>
            <a:r>
              <a:rPr lang="en-US" sz="2800" b="0" i="0" u="none" strike="noStrike" cap="none" dirty="0" smtClean="0">
                <a:solidFill>
                  <a:srgbClr val="7F8C8D"/>
                </a:solidFill>
                <a:sym typeface="Calibri"/>
              </a:rPr>
              <a:t> al </a:t>
            </a:r>
            <a:r>
              <a:rPr lang="en-US" sz="2800" b="1" i="0" u="none" strike="noStrike" cap="none" dirty="0" err="1" smtClean="0">
                <a:solidFill>
                  <a:srgbClr val="7F8C8D"/>
                </a:solidFill>
                <a:sym typeface="Calibri"/>
              </a:rPr>
              <a:t>bloque</a:t>
            </a:r>
            <a:r>
              <a:rPr lang="en-US" sz="2800" b="0" i="0" u="none" strike="noStrike" cap="none" dirty="0" smtClean="0">
                <a:solidFill>
                  <a:srgbClr val="7F8C8D"/>
                </a:solidFill>
                <a:sym typeface="Calibri"/>
              </a:rPr>
              <a:t> </a:t>
            </a:r>
            <a:r>
              <a:rPr lang="en-US" sz="2800" b="1" i="0" u="none" strike="noStrike" cap="none" dirty="0" smtClean="0">
                <a:solidFill>
                  <a:srgbClr val="7F8C8D"/>
                </a:solidFill>
                <a:sym typeface="Calibri"/>
              </a:rPr>
              <a:t>anterior</a:t>
            </a:r>
            <a:r>
              <a:rPr lang="en-US" sz="2800" b="0" i="0" u="none" strike="noStrike" cap="none" dirty="0" smtClean="0">
                <a:solidFill>
                  <a:srgbClr val="7F8C8D"/>
                </a:solidFill>
                <a:sym typeface="Calibri"/>
              </a:rPr>
              <a:t>.</a:t>
            </a:r>
          </a:p>
          <a:p>
            <a:pPr marL="482600" lvl="1" indent="-304800" algn="just">
              <a:spcBef>
                <a:spcPts val="1200"/>
              </a:spcBef>
              <a:buSzPct val="133333"/>
              <a:buFont typeface="Arial"/>
              <a:buChar char="•"/>
            </a:pPr>
            <a:r>
              <a:rPr lang="en-US" sz="2800" dirty="0" smtClean="0"/>
              <a:t>Los </a:t>
            </a:r>
            <a:r>
              <a:rPr lang="en-US" sz="2800" b="1" dirty="0" err="1" smtClean="0"/>
              <a:t>bloques</a:t>
            </a:r>
            <a:r>
              <a:rPr lang="en-US" sz="2800" dirty="0" smtClean="0"/>
              <a:t> </a:t>
            </a:r>
            <a:r>
              <a:rPr lang="en-US" sz="2800" dirty="0" err="1" smtClean="0"/>
              <a:t>están</a:t>
            </a:r>
            <a:r>
              <a:rPr lang="en-US" sz="2800" dirty="0" smtClean="0"/>
              <a:t> </a:t>
            </a:r>
            <a:r>
              <a:rPr lang="en-US" sz="2800" b="1" dirty="0" err="1" smtClean="0"/>
              <a:t>firmados</a:t>
            </a:r>
            <a:r>
              <a:rPr lang="en-US" sz="2800" dirty="0" smtClean="0"/>
              <a:t> y </a:t>
            </a:r>
            <a:r>
              <a:rPr lang="en-US" sz="2800" b="1" dirty="0" err="1" smtClean="0"/>
              <a:t>securizados</a:t>
            </a:r>
            <a:r>
              <a:rPr lang="en-US" sz="2800" dirty="0" smtClean="0"/>
              <a:t> </a:t>
            </a:r>
            <a:r>
              <a:rPr lang="en-US" sz="2800" dirty="0" err="1" smtClean="0"/>
              <a:t>mediante</a:t>
            </a:r>
            <a:r>
              <a:rPr lang="en-US" sz="2800" dirty="0" smtClean="0"/>
              <a:t> </a:t>
            </a:r>
            <a:r>
              <a:rPr lang="en-US" sz="2800" b="1" dirty="0" err="1" smtClean="0"/>
              <a:t>criptografía</a:t>
            </a:r>
            <a:r>
              <a:rPr lang="en-US" sz="2800" dirty="0" smtClean="0"/>
              <a:t>.</a:t>
            </a:r>
            <a:endParaRPr lang="en-US" sz="2800" b="0" i="0" u="none" strike="noStrike" cap="none" dirty="0" smtClean="0">
              <a:solidFill>
                <a:srgbClr val="7F8C8D"/>
              </a:solidFill>
              <a:sym typeface="Calibri"/>
            </a:endParaRPr>
          </a:p>
          <a:p>
            <a:pPr marL="482600" lvl="1" indent="-304800" algn="just">
              <a:spcBef>
                <a:spcPts val="1200"/>
              </a:spcBef>
              <a:buSzPct val="133333"/>
              <a:buFont typeface="Arial"/>
              <a:buChar char="•"/>
            </a:pPr>
            <a:r>
              <a:rPr lang="en-US" sz="2800" dirty="0" smtClean="0"/>
              <a:t>La </a:t>
            </a:r>
            <a:r>
              <a:rPr lang="en-US" sz="2800" dirty="0" err="1" smtClean="0"/>
              <a:t>cadena</a:t>
            </a:r>
            <a:r>
              <a:rPr lang="en-US" sz="2800" dirty="0" smtClean="0"/>
              <a:t> </a:t>
            </a:r>
            <a:r>
              <a:rPr lang="en-US" sz="2800" b="1" dirty="0" err="1" smtClean="0"/>
              <a:t>contiene</a:t>
            </a:r>
            <a:r>
              <a:rPr lang="en-US" sz="2800" dirty="0" smtClean="0"/>
              <a:t> </a:t>
            </a:r>
            <a:r>
              <a:rPr lang="en-US" sz="2800" b="1" dirty="0" err="1" smtClean="0"/>
              <a:t>todos</a:t>
            </a:r>
            <a:r>
              <a:rPr lang="en-US" sz="2800" dirty="0" smtClean="0"/>
              <a:t> </a:t>
            </a:r>
            <a:r>
              <a:rPr lang="en-US" sz="2800" b="1" dirty="0" err="1" smtClean="0"/>
              <a:t>los</a:t>
            </a:r>
            <a:r>
              <a:rPr lang="en-US" sz="2800" dirty="0" smtClean="0"/>
              <a:t> </a:t>
            </a:r>
            <a:r>
              <a:rPr lang="en-US" sz="2800" b="1" dirty="0" err="1" smtClean="0"/>
              <a:t>datos</a:t>
            </a:r>
            <a:r>
              <a:rPr lang="en-US" sz="2800" dirty="0" smtClean="0"/>
              <a:t> y </a:t>
            </a:r>
            <a:r>
              <a:rPr lang="en-US" sz="2800" b="1" dirty="0" err="1" smtClean="0"/>
              <a:t>cambios</a:t>
            </a:r>
            <a:r>
              <a:rPr lang="en-US" sz="2800" dirty="0" smtClean="0"/>
              <a:t> </a:t>
            </a:r>
            <a:r>
              <a:rPr lang="en-US" sz="2800" dirty="0" err="1" smtClean="0"/>
              <a:t>desde</a:t>
            </a:r>
            <a:r>
              <a:rPr lang="en-US" sz="2800" dirty="0" smtClean="0"/>
              <a:t> el </a:t>
            </a:r>
            <a:r>
              <a:rPr lang="en-US" sz="2800" dirty="0" err="1" smtClean="0"/>
              <a:t>origen</a:t>
            </a:r>
            <a:r>
              <a:rPr lang="en-US" sz="2800" dirty="0" smtClean="0"/>
              <a:t> de la </a:t>
            </a:r>
            <a:r>
              <a:rPr lang="en-US" sz="2800" dirty="0" err="1" smtClean="0"/>
              <a:t>misma</a:t>
            </a:r>
            <a:r>
              <a:rPr lang="en-US" sz="2800" dirty="0" smtClean="0"/>
              <a:t>.</a:t>
            </a:r>
          </a:p>
          <a:p>
            <a:pPr marL="482600" lvl="1" indent="-304800" algn="just">
              <a:spcBef>
                <a:spcPts val="1200"/>
              </a:spcBef>
              <a:buSzPct val="133333"/>
              <a:buFont typeface="Arial"/>
              <a:buChar char="•"/>
            </a:pPr>
            <a:r>
              <a:rPr lang="en-US" sz="2800" b="0" i="0" u="none" strike="noStrike" cap="none" dirty="0" err="1" smtClean="0">
                <a:solidFill>
                  <a:srgbClr val="7F8C8D"/>
                </a:solidFill>
                <a:sym typeface="Calibri"/>
              </a:rPr>
              <a:t>También</a:t>
            </a:r>
            <a:r>
              <a:rPr lang="en-US" sz="2800" b="0" i="0" u="none" strike="noStrike" cap="none" dirty="0" smtClean="0">
                <a:solidFill>
                  <a:srgbClr val="7F8C8D"/>
                </a:solidFill>
                <a:sym typeface="Calibri"/>
              </a:rPr>
              <a:t> se le llama </a:t>
            </a:r>
            <a:r>
              <a:rPr lang="en-US" sz="2800" b="1" i="0" u="none" strike="noStrike" cap="none" dirty="0" smtClean="0">
                <a:solidFill>
                  <a:srgbClr val="7F8C8D"/>
                </a:solidFill>
                <a:sym typeface="Calibri"/>
              </a:rPr>
              <a:t>distributed</a:t>
            </a:r>
            <a:r>
              <a:rPr lang="en-US" sz="2800" b="0" i="0" u="none" strike="noStrike" cap="none" dirty="0" smtClean="0">
                <a:solidFill>
                  <a:srgbClr val="7F8C8D"/>
                </a:solidFill>
                <a:sym typeface="Calibri"/>
              </a:rPr>
              <a:t> </a:t>
            </a:r>
            <a:r>
              <a:rPr lang="en-US" sz="2800" b="1" i="0" u="none" strike="noStrike" cap="none" dirty="0" smtClean="0">
                <a:solidFill>
                  <a:srgbClr val="7F8C8D"/>
                </a:solidFill>
                <a:sym typeface="Calibri"/>
              </a:rPr>
              <a:t>ledger</a:t>
            </a:r>
            <a:r>
              <a:rPr lang="en-US" sz="2800" b="0" i="0" u="none" strike="noStrike" cap="none" dirty="0" smtClean="0">
                <a:solidFill>
                  <a:srgbClr val="7F8C8D"/>
                </a:solidFill>
                <a:sym typeface="Calibri"/>
              </a:rPr>
              <a:t> (</a:t>
            </a:r>
            <a:r>
              <a:rPr lang="en-US" sz="2800" b="0" i="0" u="none" strike="noStrike" cap="none" dirty="0" err="1" smtClean="0">
                <a:solidFill>
                  <a:srgbClr val="7F8C8D"/>
                </a:solidFill>
                <a:sym typeface="Calibri"/>
              </a:rPr>
              <a:t>libro</a:t>
            </a:r>
            <a:r>
              <a:rPr lang="en-US" sz="2800" b="0" i="0" u="none" strike="noStrike" cap="none" dirty="0" smtClean="0">
                <a:solidFill>
                  <a:srgbClr val="7F8C8D"/>
                </a:solidFill>
                <a:sym typeface="Calibri"/>
              </a:rPr>
              <a:t> de </a:t>
            </a:r>
            <a:r>
              <a:rPr lang="en-US" sz="2800" b="0" i="0" u="none" strike="noStrike" cap="none" dirty="0" err="1" smtClean="0">
                <a:solidFill>
                  <a:srgbClr val="7F8C8D"/>
                </a:solidFill>
                <a:sym typeface="Calibri"/>
              </a:rPr>
              <a:t>contabilidad</a:t>
            </a:r>
            <a:r>
              <a:rPr lang="en-US" sz="2800" b="0" i="0" u="none" strike="noStrike" cap="none" dirty="0" smtClean="0">
                <a:solidFill>
                  <a:srgbClr val="7F8C8D"/>
                </a:solidFill>
                <a:sym typeface="Calibri"/>
              </a:rPr>
              <a:t> </a:t>
            </a:r>
            <a:r>
              <a:rPr lang="en-US" sz="2800" b="0" i="0" u="none" strike="noStrike" cap="none" dirty="0" err="1" smtClean="0">
                <a:solidFill>
                  <a:srgbClr val="7F8C8D"/>
                </a:solidFill>
                <a:sym typeface="Calibri"/>
              </a:rPr>
              <a:t>distribuido</a:t>
            </a:r>
            <a:r>
              <a:rPr lang="en-US" sz="2800" b="0" i="0" u="none" strike="noStrike" cap="none" dirty="0" smtClean="0">
                <a:solidFill>
                  <a:srgbClr val="7F8C8D"/>
                </a:solidFill>
                <a:sym typeface="Calibri"/>
              </a:rPr>
              <a:t>)</a:t>
            </a:r>
          </a:p>
          <a:p>
            <a:pPr marL="482600" lvl="1" indent="-304800" algn="just">
              <a:spcBef>
                <a:spcPts val="1200"/>
              </a:spcBef>
              <a:buSzPct val="133333"/>
              <a:buFont typeface="Arial"/>
              <a:buChar char="•"/>
            </a:pPr>
            <a:endParaRPr sz="2800" b="0" i="0" u="none" strike="noStrike" cap="none" dirty="0">
              <a:solidFill>
                <a:srgbClr val="7F8C8D"/>
              </a:solidFill>
              <a:sym typeface="Calibri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2971800" y="8484"/>
            <a:ext cx="6070444" cy="6576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GB" sz="2400" dirty="0" smtClean="0"/>
              <a:t>La “</a:t>
            </a:r>
            <a:r>
              <a:rPr lang="en-GB" sz="2400" dirty="0" err="1" smtClean="0"/>
              <a:t>cadena</a:t>
            </a:r>
            <a:r>
              <a:rPr lang="en-GB" sz="2400" dirty="0" smtClean="0"/>
              <a:t> de </a:t>
            </a:r>
            <a:r>
              <a:rPr lang="en-GB" sz="2400" dirty="0" err="1" smtClean="0"/>
              <a:t>bloques</a:t>
            </a:r>
            <a:r>
              <a:rPr lang="en-GB" sz="2400" dirty="0" smtClean="0"/>
              <a:t>”</a:t>
            </a:r>
            <a:endParaRPr lang="en-GB" sz="2400" dirty="0"/>
          </a:p>
        </p:txBody>
      </p:sp>
      <p:sp>
        <p:nvSpPr>
          <p:cNvPr id="122" name="Shape 122"/>
          <p:cNvSpPr txBox="1">
            <a:spLocks noGrp="1"/>
          </p:cNvSpPr>
          <p:nvPr>
            <p:ph type="ftr" idx="11"/>
          </p:nvPr>
        </p:nvSpPr>
        <p:spPr>
          <a:xfrm>
            <a:off x="8720825" y="6525025"/>
            <a:ext cx="321418" cy="287687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fld id="{00000000-1234-1234-1234-123412341234}" type="slidenum"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GB" sz="900" b="1" i="0" u="none" strike="noStrike" cap="none">
              <a:solidFill>
                <a:srgbClr val="95A5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8847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2971800" y="8484"/>
            <a:ext cx="6070444" cy="6576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GB" sz="2400" dirty="0" smtClean="0"/>
              <a:t>La “</a:t>
            </a:r>
            <a:r>
              <a:rPr lang="en-GB" sz="2400" dirty="0" err="1" smtClean="0"/>
              <a:t>cadena</a:t>
            </a:r>
            <a:r>
              <a:rPr lang="en-GB" sz="2400" dirty="0" smtClean="0"/>
              <a:t> de </a:t>
            </a:r>
            <a:r>
              <a:rPr lang="en-GB" sz="2400" dirty="0" err="1" smtClean="0"/>
              <a:t>bloques</a:t>
            </a:r>
            <a:r>
              <a:rPr lang="en-GB" sz="2400" dirty="0" smtClean="0"/>
              <a:t>”</a:t>
            </a:r>
            <a:endParaRPr lang="en-GB" sz="2400" dirty="0"/>
          </a:p>
        </p:txBody>
      </p:sp>
      <p:sp>
        <p:nvSpPr>
          <p:cNvPr id="122" name="Shape 122"/>
          <p:cNvSpPr txBox="1">
            <a:spLocks noGrp="1"/>
          </p:cNvSpPr>
          <p:nvPr>
            <p:ph type="ftr" idx="11"/>
          </p:nvPr>
        </p:nvSpPr>
        <p:spPr>
          <a:xfrm>
            <a:off x="8720825" y="6525025"/>
            <a:ext cx="321418" cy="287687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fld id="{00000000-1234-1234-1234-123412341234}" type="slidenum"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GB" sz="900" b="1" i="0" u="none" strike="noStrike" cap="none">
              <a:solidFill>
                <a:srgbClr val="95A5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96" y="1068399"/>
            <a:ext cx="8529638" cy="428703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1896" y="5954517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7F8C8D"/>
                </a:solidFill>
                <a:latin typeface="Calibri" charset="0"/>
                <a:ea typeface="Calibri" charset="0"/>
                <a:cs typeface="Calibri" charset="0"/>
              </a:rPr>
              <a:t>Fuente: </a:t>
            </a:r>
            <a:r>
              <a:rPr lang="en-GB" dirty="0" err="1" smtClean="0">
                <a:latin typeface="Calibri" charset="0"/>
                <a:ea typeface="Calibri" charset="0"/>
                <a:cs typeface="Calibri" charset="0"/>
                <a:hlinkClick r:id="rId4"/>
              </a:rPr>
              <a:t>Criptonoticias</a:t>
            </a:r>
            <a:endParaRPr lang="en-GB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465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2971800" y="8484"/>
            <a:ext cx="6070444" cy="6576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GB" sz="2400" dirty="0" err="1" smtClean="0"/>
              <a:t>Contenido</a:t>
            </a:r>
            <a:r>
              <a:rPr lang="en-GB" sz="2400" dirty="0" smtClean="0"/>
              <a:t> del blockchain</a:t>
            </a:r>
            <a:endParaRPr lang="en-GB" sz="2400" dirty="0"/>
          </a:p>
        </p:txBody>
      </p:sp>
      <p:sp>
        <p:nvSpPr>
          <p:cNvPr id="122" name="Shape 122"/>
          <p:cNvSpPr txBox="1">
            <a:spLocks noGrp="1"/>
          </p:cNvSpPr>
          <p:nvPr>
            <p:ph type="ftr" idx="11"/>
          </p:nvPr>
        </p:nvSpPr>
        <p:spPr>
          <a:xfrm>
            <a:off x="8720825" y="6525025"/>
            <a:ext cx="321418" cy="287687"/>
          </a:xfrm>
          <a:prstGeom prst="rect">
            <a:avLst/>
          </a:prstGeom>
          <a:noFill/>
          <a:ln>
            <a:noFill/>
          </a:ln>
        </p:spPr>
        <p:txBody>
          <a:bodyPr lIns="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fld id="{00000000-1234-1234-1234-123412341234}" type="slidenum">
              <a:rPr lang="en-GB" sz="900" b="1" i="0" u="none" strike="noStrike" cap="none">
                <a:solidFill>
                  <a:srgbClr val="95A5A6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GB" sz="900" b="1" i="0" u="none" strike="noStrike" cap="none">
              <a:solidFill>
                <a:srgbClr val="95A5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120"/>
          <p:cNvSpPr txBox="1">
            <a:spLocks noGrp="1"/>
          </p:cNvSpPr>
          <p:nvPr>
            <p:ph type="body" idx="1"/>
          </p:nvPr>
        </p:nvSpPr>
        <p:spPr>
          <a:xfrm>
            <a:off x="528638" y="1257300"/>
            <a:ext cx="7999256" cy="47720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82600" lvl="1" indent="-304800" algn="just">
              <a:spcBef>
                <a:spcPts val="1200"/>
              </a:spcBef>
              <a:buSzPct val="133333"/>
              <a:buFont typeface="Arial"/>
              <a:buChar char="•"/>
            </a:pPr>
            <a:r>
              <a:rPr lang="en-US" sz="2800" dirty="0" smtClean="0"/>
              <a:t>El </a:t>
            </a:r>
            <a:r>
              <a:rPr lang="en-US" sz="2800" b="1" dirty="0" smtClean="0"/>
              <a:t>blockchain</a:t>
            </a:r>
            <a:r>
              <a:rPr lang="en-US" sz="2800" dirty="0" smtClean="0"/>
              <a:t> </a:t>
            </a:r>
            <a:r>
              <a:rPr lang="en-US" sz="2800" dirty="0" err="1" smtClean="0"/>
              <a:t>contiene</a:t>
            </a:r>
            <a:r>
              <a:rPr lang="en-US" sz="2800" dirty="0" smtClean="0"/>
              <a:t> </a:t>
            </a:r>
            <a:r>
              <a:rPr lang="en-US" sz="2800" b="1" dirty="0" err="1" smtClean="0"/>
              <a:t>datos</a:t>
            </a:r>
            <a:r>
              <a:rPr lang="en-US" sz="2800" dirty="0" smtClean="0"/>
              <a:t> y </a:t>
            </a:r>
            <a:r>
              <a:rPr lang="en-US" sz="2800" b="1" dirty="0" err="1" smtClean="0"/>
              <a:t>transacciones</a:t>
            </a:r>
            <a:r>
              <a:rPr lang="en-US" sz="2800" dirty="0" smtClean="0"/>
              <a:t>.</a:t>
            </a:r>
          </a:p>
          <a:p>
            <a:pPr marL="482600" lvl="1" indent="-304800" algn="just">
              <a:spcBef>
                <a:spcPts val="1200"/>
              </a:spcBef>
              <a:buSzPct val="133333"/>
              <a:buFont typeface="Arial"/>
              <a:buChar char="•"/>
            </a:pPr>
            <a:r>
              <a:rPr lang="en-US" sz="2800" dirty="0" smtClean="0"/>
              <a:t>Una </a:t>
            </a:r>
            <a:r>
              <a:rPr lang="en-US" sz="2800" b="1" dirty="0" err="1" smtClean="0"/>
              <a:t>transacción</a:t>
            </a:r>
            <a:r>
              <a:rPr lang="en-US" sz="2800" dirty="0" smtClean="0"/>
              <a:t> es </a:t>
            </a:r>
            <a:r>
              <a:rPr lang="en-US" sz="2800" dirty="0" err="1" smtClean="0"/>
              <a:t>una</a:t>
            </a:r>
            <a:r>
              <a:rPr lang="en-US" sz="2800" dirty="0" smtClean="0"/>
              <a:t> </a:t>
            </a:r>
            <a:r>
              <a:rPr lang="en-US" sz="2800" b="1" dirty="0" err="1" smtClean="0"/>
              <a:t>operación</a:t>
            </a:r>
            <a:r>
              <a:rPr lang="en-US" sz="2800" dirty="0" smtClean="0"/>
              <a:t> </a:t>
            </a:r>
            <a:r>
              <a:rPr lang="en-US" sz="2800" b="1" dirty="0" err="1" smtClean="0"/>
              <a:t>sobre</a:t>
            </a:r>
            <a:r>
              <a:rPr lang="en-US" sz="2800" dirty="0" smtClean="0"/>
              <a:t> </a:t>
            </a:r>
            <a:r>
              <a:rPr lang="en-US" sz="2800" dirty="0" err="1" smtClean="0"/>
              <a:t>los</a:t>
            </a:r>
            <a:r>
              <a:rPr lang="en-US" sz="2800" dirty="0" smtClean="0"/>
              <a:t> </a:t>
            </a:r>
            <a:r>
              <a:rPr lang="en-US" sz="2800" b="1" dirty="0" err="1" smtClean="0"/>
              <a:t>datos</a:t>
            </a:r>
            <a:r>
              <a:rPr lang="en-US" sz="2800" b="1" dirty="0" smtClean="0"/>
              <a:t>.</a:t>
            </a:r>
          </a:p>
          <a:p>
            <a:pPr marL="482600" lvl="1" indent="-304800" algn="just">
              <a:spcBef>
                <a:spcPts val="1200"/>
              </a:spcBef>
              <a:buSzPct val="133333"/>
              <a:buFont typeface="Arial"/>
              <a:buChar char="•"/>
            </a:pPr>
            <a:r>
              <a:rPr lang="en-US" sz="2800" dirty="0" err="1" smtClean="0"/>
              <a:t>Estas</a:t>
            </a:r>
            <a:r>
              <a:rPr lang="en-US" sz="2800" dirty="0" smtClean="0"/>
              <a:t> </a:t>
            </a:r>
            <a:r>
              <a:rPr lang="en-US" sz="2800" b="1" dirty="0" err="1" smtClean="0"/>
              <a:t>transacciones</a:t>
            </a:r>
            <a:r>
              <a:rPr lang="en-US" sz="2800" dirty="0" smtClean="0"/>
              <a:t> </a:t>
            </a:r>
            <a:r>
              <a:rPr lang="en-US" sz="2800" dirty="0" err="1" smtClean="0"/>
              <a:t>pueden</a:t>
            </a:r>
            <a:r>
              <a:rPr lang="en-US" sz="2800" dirty="0" smtClean="0"/>
              <a:t>:</a:t>
            </a:r>
          </a:p>
          <a:p>
            <a:pPr marL="825500" lvl="2" indent="-304800" algn="just">
              <a:spcBef>
                <a:spcPts val="1200"/>
              </a:spcBef>
              <a:buSzPct val="133333"/>
              <a:buFont typeface="Arial"/>
              <a:buChar char="•"/>
            </a:pPr>
            <a:r>
              <a:rPr lang="en-US" sz="2600" b="1" dirty="0" err="1" smtClean="0"/>
              <a:t>Estar</a:t>
            </a:r>
            <a:r>
              <a:rPr lang="en-US" sz="2600" dirty="0" smtClean="0"/>
              <a:t> </a:t>
            </a:r>
            <a:r>
              <a:rPr lang="en-US" sz="2600" b="1" dirty="0" err="1" smtClean="0"/>
              <a:t>predefinidas</a:t>
            </a:r>
            <a:r>
              <a:rPr lang="en-US" sz="2600" dirty="0" smtClean="0"/>
              <a:t> </a:t>
            </a:r>
            <a:r>
              <a:rPr lang="en-US" sz="2600" dirty="0" err="1" smtClean="0"/>
              <a:t>en</a:t>
            </a:r>
            <a:r>
              <a:rPr lang="en-US" sz="2600" dirty="0" smtClean="0"/>
              <a:t> el blockchain (</a:t>
            </a:r>
            <a:r>
              <a:rPr lang="en-US" sz="2600" b="1" dirty="0" smtClean="0"/>
              <a:t>Bitcoin</a:t>
            </a:r>
            <a:r>
              <a:rPr lang="en-US" sz="2600" dirty="0" smtClean="0"/>
              <a:t>).</a:t>
            </a:r>
          </a:p>
          <a:p>
            <a:pPr marL="825500" lvl="2" indent="-304800" algn="just">
              <a:spcBef>
                <a:spcPts val="1200"/>
              </a:spcBef>
              <a:buSzPct val="133333"/>
              <a:buFont typeface="Arial"/>
              <a:buChar char="•"/>
            </a:pPr>
            <a:r>
              <a:rPr lang="en-US" sz="2600" b="1" dirty="0" err="1" smtClean="0"/>
              <a:t>Ser</a:t>
            </a:r>
            <a:r>
              <a:rPr lang="en-US" sz="2600" dirty="0" smtClean="0"/>
              <a:t> </a:t>
            </a:r>
            <a:r>
              <a:rPr lang="en-US" sz="2600" b="1" dirty="0" err="1" smtClean="0"/>
              <a:t>definibles</a:t>
            </a:r>
            <a:r>
              <a:rPr lang="en-US" sz="2600" dirty="0" smtClean="0"/>
              <a:t> </a:t>
            </a:r>
            <a:r>
              <a:rPr lang="en-US" sz="2600" dirty="0" err="1" smtClean="0"/>
              <a:t>por</a:t>
            </a:r>
            <a:r>
              <a:rPr lang="en-US" sz="2600" dirty="0" smtClean="0"/>
              <a:t> </a:t>
            </a:r>
            <a:r>
              <a:rPr lang="en-US" sz="2600" dirty="0" err="1" smtClean="0"/>
              <a:t>los</a:t>
            </a:r>
            <a:r>
              <a:rPr lang="en-US" sz="2600" dirty="0" smtClean="0"/>
              <a:t> </a:t>
            </a:r>
            <a:r>
              <a:rPr lang="en-US" sz="2600" dirty="0" err="1" smtClean="0"/>
              <a:t>usuarios</a:t>
            </a:r>
            <a:r>
              <a:rPr lang="en-US" sz="2600" dirty="0" smtClean="0"/>
              <a:t> (</a:t>
            </a:r>
            <a:r>
              <a:rPr lang="en-US" sz="2600" b="1" dirty="0" err="1" smtClean="0"/>
              <a:t>smartcontracts</a:t>
            </a:r>
            <a:r>
              <a:rPr lang="en-US" sz="2600" dirty="0" smtClean="0"/>
              <a:t>).</a:t>
            </a:r>
          </a:p>
          <a:p>
            <a:pPr marL="1168400" lvl="3" indent="-304800" algn="just">
              <a:spcBef>
                <a:spcPts val="1200"/>
              </a:spcBef>
              <a:buSzPct val="133333"/>
            </a:pPr>
            <a:r>
              <a:rPr lang="en-US" sz="2400" dirty="0" smtClean="0"/>
              <a:t>Un </a:t>
            </a:r>
            <a:r>
              <a:rPr lang="en-US" sz="2400" dirty="0" err="1" smtClean="0"/>
              <a:t>smartcontract</a:t>
            </a:r>
            <a:r>
              <a:rPr lang="en-US" sz="2400" dirty="0" smtClean="0"/>
              <a:t> </a:t>
            </a:r>
            <a:r>
              <a:rPr lang="en-US" sz="2400" dirty="0" err="1" smtClean="0"/>
              <a:t>permite</a:t>
            </a:r>
            <a:r>
              <a:rPr lang="en-US" sz="2400" dirty="0" smtClean="0"/>
              <a:t> </a:t>
            </a:r>
            <a:r>
              <a:rPr lang="en-US" sz="2400" dirty="0" err="1" smtClean="0"/>
              <a:t>definir</a:t>
            </a:r>
            <a:r>
              <a:rPr lang="en-US" sz="2400" dirty="0" smtClean="0"/>
              <a:t> </a:t>
            </a:r>
            <a:r>
              <a:rPr lang="en-US" sz="2400" dirty="0" err="1" smtClean="0"/>
              <a:t>código</a:t>
            </a:r>
            <a:r>
              <a:rPr lang="en-US" sz="2400" dirty="0" smtClean="0"/>
              <a:t> que se </a:t>
            </a:r>
            <a:r>
              <a:rPr lang="en-US" sz="2400" dirty="0" err="1" smtClean="0"/>
              <a:t>ejecuta</a:t>
            </a:r>
            <a:r>
              <a:rPr lang="en-US" sz="2400" dirty="0" smtClean="0"/>
              <a:t> al </a:t>
            </a:r>
            <a:r>
              <a:rPr lang="en-US" sz="2400" dirty="0" err="1" smtClean="0"/>
              <a:t>realizar</a:t>
            </a:r>
            <a:r>
              <a:rPr lang="en-US" sz="2400" dirty="0" smtClean="0"/>
              <a:t> </a:t>
            </a:r>
            <a:r>
              <a:rPr lang="en-US" sz="2400" dirty="0" err="1" smtClean="0"/>
              <a:t>una</a:t>
            </a:r>
            <a:r>
              <a:rPr lang="en-US" sz="2400" dirty="0" smtClean="0"/>
              <a:t> </a:t>
            </a:r>
            <a:r>
              <a:rPr lang="en-US" sz="2400" dirty="0" err="1" smtClean="0"/>
              <a:t>transacción</a:t>
            </a:r>
            <a:r>
              <a:rPr lang="en-US" sz="2400" dirty="0" smtClean="0"/>
              <a:t>.</a:t>
            </a:r>
          </a:p>
          <a:p>
            <a:pPr marL="482600" lvl="1" indent="-304800" algn="just">
              <a:spcBef>
                <a:spcPts val="1200"/>
              </a:spcBef>
              <a:buSzPct val="133333"/>
              <a:buFont typeface="Arial"/>
              <a:buChar char="•"/>
            </a:pPr>
            <a:r>
              <a:rPr lang="en-US" sz="2800" b="0" i="0" u="none" strike="noStrike" cap="none" dirty="0" smtClean="0">
                <a:solidFill>
                  <a:srgbClr val="7F8C8D"/>
                </a:solidFill>
                <a:sym typeface="Calibri"/>
              </a:rPr>
              <a:t>Si el blockchain </a:t>
            </a:r>
            <a:r>
              <a:rPr lang="en-US" sz="2800" b="0" i="0" u="none" strike="noStrike" cap="none" dirty="0" err="1" smtClean="0">
                <a:solidFill>
                  <a:srgbClr val="7F8C8D"/>
                </a:solidFill>
                <a:sym typeface="Calibri"/>
              </a:rPr>
              <a:t>soporta</a:t>
            </a:r>
            <a:r>
              <a:rPr lang="en-US" sz="2800" b="0" i="0" u="none" strike="noStrike" cap="none" dirty="0" smtClean="0">
                <a:solidFill>
                  <a:srgbClr val="7F8C8D"/>
                </a:solidFill>
                <a:sym typeface="Calibri"/>
              </a:rPr>
              <a:t> </a:t>
            </a:r>
            <a:r>
              <a:rPr lang="en-US" sz="2800" b="1" i="0" u="none" strike="noStrike" cap="none" dirty="0" err="1" smtClean="0">
                <a:solidFill>
                  <a:srgbClr val="7F8C8D"/>
                </a:solidFill>
                <a:sym typeface="Calibri"/>
              </a:rPr>
              <a:t>smartcontracts</a:t>
            </a:r>
            <a:r>
              <a:rPr lang="en-US" sz="2800" dirty="0" smtClean="0"/>
              <a:t>, </a:t>
            </a:r>
            <a:r>
              <a:rPr lang="en-US" sz="2800" dirty="0" err="1" smtClean="0"/>
              <a:t>estos</a:t>
            </a:r>
            <a:r>
              <a:rPr lang="en-US" sz="2800" dirty="0" smtClean="0"/>
              <a:t> </a:t>
            </a:r>
            <a:r>
              <a:rPr lang="en-US" sz="2800" b="0" i="0" u="none" strike="noStrike" cap="none" dirty="0" err="1" smtClean="0">
                <a:solidFill>
                  <a:srgbClr val="7F8C8D"/>
                </a:solidFill>
                <a:sym typeface="Calibri"/>
              </a:rPr>
              <a:t>también</a:t>
            </a:r>
            <a:r>
              <a:rPr lang="en-US" sz="2800" b="0" i="0" u="none" strike="noStrike" cap="none" dirty="0" smtClean="0">
                <a:solidFill>
                  <a:srgbClr val="7F8C8D"/>
                </a:solidFill>
                <a:sym typeface="Calibri"/>
              </a:rPr>
              <a:t> se </a:t>
            </a:r>
            <a:r>
              <a:rPr lang="en-US" sz="2800" b="1" i="0" u="none" strike="noStrike" cap="none" dirty="0" err="1" smtClean="0">
                <a:solidFill>
                  <a:srgbClr val="7F8C8D"/>
                </a:solidFill>
                <a:sym typeface="Calibri"/>
              </a:rPr>
              <a:t>almacenan</a:t>
            </a:r>
            <a:r>
              <a:rPr lang="en-US" sz="2800" b="0" i="0" u="none" strike="noStrike" cap="none" dirty="0" smtClean="0">
                <a:solidFill>
                  <a:srgbClr val="7F8C8D"/>
                </a:solidFill>
                <a:sym typeface="Calibri"/>
              </a:rPr>
              <a:t> </a:t>
            </a:r>
            <a:r>
              <a:rPr lang="en-US" sz="2800" b="0" i="0" u="none" strike="noStrike" cap="none" dirty="0" err="1" smtClean="0">
                <a:solidFill>
                  <a:srgbClr val="7F8C8D"/>
                </a:solidFill>
                <a:sym typeface="Calibri"/>
              </a:rPr>
              <a:t>en</a:t>
            </a:r>
            <a:r>
              <a:rPr lang="en-US" sz="2800" b="0" i="0" u="none" strike="noStrike" cap="none" dirty="0" smtClean="0">
                <a:solidFill>
                  <a:srgbClr val="7F8C8D"/>
                </a:solidFill>
                <a:sym typeface="Calibri"/>
              </a:rPr>
              <a:t> el </a:t>
            </a:r>
            <a:r>
              <a:rPr lang="en-US" sz="2800" b="1" i="0" u="none" strike="noStrike" cap="none" dirty="0" smtClean="0">
                <a:solidFill>
                  <a:srgbClr val="7F8C8D"/>
                </a:solidFill>
                <a:sym typeface="Calibri"/>
              </a:rPr>
              <a:t>blockchain</a:t>
            </a:r>
            <a:r>
              <a:rPr lang="en-US" sz="2800" b="0" i="0" u="none" strike="noStrike" cap="none" dirty="0" smtClean="0">
                <a:solidFill>
                  <a:srgbClr val="7F8C8D"/>
                </a:solidFill>
                <a:sym typeface="Calibri"/>
              </a:rPr>
              <a:t>.</a:t>
            </a:r>
          </a:p>
          <a:p>
            <a:pPr marL="482600" lvl="1" indent="-304800" algn="just">
              <a:spcBef>
                <a:spcPts val="1200"/>
              </a:spcBef>
              <a:buSzPct val="133333"/>
              <a:buFont typeface="Arial"/>
              <a:buChar char="•"/>
            </a:pPr>
            <a:endParaRPr sz="2800" b="0" i="0" u="none" strike="noStrike" cap="none" dirty="0">
              <a:solidFill>
                <a:srgbClr val="7F8C8D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1807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1566</Words>
  <Application>Microsoft Office PowerPoint</Application>
  <PresentationFormat>Presentación en pantalla (4:3)</PresentationFormat>
  <Paragraphs>230</Paragraphs>
  <Slides>38</Slides>
  <Notes>38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39" baseType="lpstr">
      <vt:lpstr>Tema de Office</vt:lpstr>
      <vt:lpstr>¿Que es blockchain?</vt:lpstr>
      <vt:lpstr>¿Que es Blockchain?</vt:lpstr>
      <vt:lpstr>Centralizado vs Distribuido</vt:lpstr>
      <vt:lpstr>Almacenamiento seguro e “inmutable”</vt:lpstr>
      <vt:lpstr>Blockchain distribuido</vt:lpstr>
      <vt:lpstr>Descentalizado - Resistencia a ataques</vt:lpstr>
      <vt:lpstr>La “cadena de bloques”</vt:lpstr>
      <vt:lpstr>La “cadena de bloques”</vt:lpstr>
      <vt:lpstr>Contenido del blockchain</vt:lpstr>
      <vt:lpstr>Objetivos de del blockchain</vt:lpstr>
      <vt:lpstr> Replicación y consenso</vt:lpstr>
      <vt:lpstr>Ejemplo replicación:  Walmart</vt:lpstr>
      <vt:lpstr>Trazabilidad  y auditoria</vt:lpstr>
      <vt:lpstr>Ejemplo auditoria:  Everledger</vt:lpstr>
      <vt:lpstr>Crecimiento del blockchain</vt:lpstr>
      <vt:lpstr>Blockchain y la privacidad</vt:lpstr>
      <vt:lpstr>Blockchain vs DLT</vt:lpstr>
      <vt:lpstr>Inversión DLTs</vt:lpstr>
      <vt:lpstr>Impacto en el sector financiero</vt:lpstr>
      <vt:lpstr>Impacto en el sector financiero</vt:lpstr>
      <vt:lpstr>Impacto en el sector financiero</vt:lpstr>
      <vt:lpstr>Convenios - Ethereum Alliance</vt:lpstr>
      <vt:lpstr>Convenios - Ethereum Alliance</vt:lpstr>
      <vt:lpstr>Convenios – R3 CEV</vt:lpstr>
      <vt:lpstr>Convenios – R3 CEV</vt:lpstr>
      <vt:lpstr>Convenios - Hyperledger</vt:lpstr>
      <vt:lpstr>Convenios - Hyperledger</vt:lpstr>
      <vt:lpstr>Funciones Hash</vt:lpstr>
      <vt:lpstr>Funciones Hash</vt:lpstr>
      <vt:lpstr>Tipos de cifrado</vt:lpstr>
      <vt:lpstr>Cifrado asimétrico</vt:lpstr>
      <vt:lpstr>Cifrado Clave Publica y Privada</vt:lpstr>
      <vt:lpstr>Clave Publica y Privada: Autenticación</vt:lpstr>
      <vt:lpstr>Clave Publica y Privada: Autenticación</vt:lpstr>
      <vt:lpstr>Autenticación: Firma digital</vt:lpstr>
      <vt:lpstr>Autenticación: Firma digital</vt:lpstr>
      <vt:lpstr>Presentación de PowerPoint</vt:lpstr>
      <vt:lpstr>Contacta con nosotros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¿Que es blockchain?</dc:title>
  <dc:creator>vba</dc:creator>
  <cp:lastModifiedBy>vba</cp:lastModifiedBy>
  <cp:revision>41</cp:revision>
  <dcterms:modified xsi:type="dcterms:W3CDTF">2017-05-24T11:40:01Z</dcterms:modified>
</cp:coreProperties>
</file>